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 id="2147483661" r:id="rId2"/>
  </p:sldMasterIdLst>
  <p:notesMasterIdLst>
    <p:notesMasterId r:id="rId31"/>
  </p:notesMasterIdLst>
  <p:handoutMasterIdLst>
    <p:handoutMasterId r:id="rId32"/>
  </p:handoutMasterIdLst>
  <p:sldIdLst>
    <p:sldId id="419" r:id="rId3"/>
    <p:sldId id="420" r:id="rId4"/>
    <p:sldId id="421" r:id="rId5"/>
    <p:sldId id="418" r:id="rId6"/>
    <p:sldId id="406" r:id="rId7"/>
    <p:sldId id="283" r:id="rId8"/>
    <p:sldId id="323" r:id="rId9"/>
    <p:sldId id="319" r:id="rId10"/>
    <p:sldId id="321" r:id="rId11"/>
    <p:sldId id="409" r:id="rId12"/>
    <p:sldId id="289" r:id="rId13"/>
    <p:sldId id="268" r:id="rId14"/>
    <p:sldId id="388" r:id="rId15"/>
    <p:sldId id="389" r:id="rId16"/>
    <p:sldId id="391" r:id="rId17"/>
    <p:sldId id="401" r:id="rId18"/>
    <p:sldId id="413" r:id="rId19"/>
    <p:sldId id="402" r:id="rId20"/>
    <p:sldId id="395" r:id="rId21"/>
    <p:sldId id="417" r:id="rId22"/>
    <p:sldId id="400" r:id="rId23"/>
    <p:sldId id="412" r:id="rId24"/>
    <p:sldId id="383" r:id="rId25"/>
    <p:sldId id="384" r:id="rId26"/>
    <p:sldId id="282" r:id="rId27"/>
    <p:sldId id="410" r:id="rId28"/>
    <p:sldId id="269" r:id="rId29"/>
    <p:sldId id="271" r:id="rId30"/>
  </p:sldIdLst>
  <p:sldSz cx="9144000" cy="6858000" type="screen4x3"/>
  <p:notesSz cx="9928225" cy="679767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1654" autoAdjust="0"/>
  </p:normalViewPr>
  <p:slideViewPr>
    <p:cSldViewPr>
      <p:cViewPr>
        <p:scale>
          <a:sx n="66" d="100"/>
          <a:sy n="66" d="100"/>
        </p:scale>
        <p:origin x="-1176" y="84"/>
      </p:cViewPr>
      <p:guideLst>
        <p:guide orient="horz" pos="2121"/>
        <p:guide pos="297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1866" y="-96"/>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4303313" cy="340210"/>
          </a:xfrm>
          <a:prstGeom prst="rect">
            <a:avLst/>
          </a:prstGeom>
        </p:spPr>
        <p:txBody>
          <a:bodyPr vert="horz" lIns="91440" tIns="45720" rIns="91440" bIns="45720" rtlCol="0"/>
          <a:lstStyle>
            <a:lvl1pPr algn="l">
              <a:defRPr sz="1200"/>
            </a:lvl1pPr>
          </a:lstStyle>
          <a:p>
            <a:endParaRPr lang="zh-CN" altLang="en-US"/>
          </a:p>
        </p:txBody>
      </p:sp>
    </p:spTree>
    <p:extLst>
      <p:ext uri="{BB962C8B-B14F-4D97-AF65-F5344CB8AC3E}">
        <p14:creationId xmlns:p14="http://schemas.microsoft.com/office/powerpoint/2010/main" val="466547411"/>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4303313" cy="34021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5622594" y="1"/>
            <a:ext cx="4303313" cy="340210"/>
          </a:xfrm>
          <a:prstGeom prst="rect">
            <a:avLst/>
          </a:prstGeom>
        </p:spPr>
        <p:txBody>
          <a:bodyPr vert="horz" lIns="91440" tIns="45720" rIns="91440" bIns="45720" rtlCol="0"/>
          <a:lstStyle>
            <a:lvl1pPr algn="r">
              <a:defRPr sz="1200"/>
            </a:lvl1pPr>
          </a:lstStyle>
          <a:p>
            <a:pPr>
              <a:defRPr/>
            </a:pPr>
            <a:fld id="{5E2D0649-AEEE-4AC1-96F3-8ADF677BAB54}" type="datetimeFigureOut">
              <a:rPr lang="zh-CN" altLang="en-US"/>
              <a:pPr>
                <a:defRPr/>
              </a:pPr>
              <a:t>2019/12/20</a:t>
            </a:fld>
            <a:endParaRPr lang="zh-CN" altLang="en-US"/>
          </a:p>
        </p:txBody>
      </p:sp>
      <p:sp>
        <p:nvSpPr>
          <p:cNvPr id="4" name="幻灯片图像占位符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2360" y="3229277"/>
            <a:ext cx="7943507" cy="3058628"/>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56379"/>
            <a:ext cx="4303313" cy="340210"/>
          </a:xfrm>
          <a:prstGeom prst="rect">
            <a:avLst/>
          </a:prstGeom>
        </p:spPr>
        <p:txBody>
          <a:bodyPr vert="horz" lIns="91440" tIns="45720" rIns="91440" bIns="45720" rtlCol="0" anchor="b"/>
          <a:lstStyle>
            <a:lvl1pPr algn="l">
              <a:defRPr sz="1200"/>
            </a:lvl1pPr>
          </a:lstStyle>
          <a:p>
            <a:pPr>
              <a:defRPr/>
            </a:pPr>
            <a:r>
              <a:rPr lang="en-US" altLang="zh-CN" smtClean="0"/>
              <a:t>1</a:t>
            </a:r>
            <a:endParaRPr lang="zh-CN" altLang="en-US"/>
          </a:p>
        </p:txBody>
      </p:sp>
      <p:sp>
        <p:nvSpPr>
          <p:cNvPr id="7" name="灯片编号占位符 6"/>
          <p:cNvSpPr>
            <a:spLocks noGrp="1"/>
          </p:cNvSpPr>
          <p:nvPr>
            <p:ph type="sldNum" sz="quarter" idx="5"/>
          </p:nvPr>
        </p:nvSpPr>
        <p:spPr>
          <a:xfrm>
            <a:off x="5622594" y="6456379"/>
            <a:ext cx="4303313" cy="340210"/>
          </a:xfrm>
          <a:prstGeom prst="rect">
            <a:avLst/>
          </a:prstGeom>
        </p:spPr>
        <p:txBody>
          <a:bodyPr vert="horz" lIns="91440" tIns="45720" rIns="91440" bIns="45720" rtlCol="0" anchor="b"/>
          <a:lstStyle>
            <a:lvl1pPr algn="r">
              <a:defRPr sz="1200"/>
            </a:lvl1pPr>
          </a:lstStyle>
          <a:p>
            <a:pPr>
              <a:defRPr/>
            </a:pPr>
            <a:fld id="{8A40BB38-CC99-41C2-853A-2127B1C73D4C}" type="slidenum">
              <a:rPr lang="zh-CN" altLang="en-US"/>
              <a:pPr>
                <a:defRPr/>
              </a:pPr>
              <a:t>‹#›</a:t>
            </a:fld>
            <a:endParaRPr lang="zh-CN" altLang="en-US"/>
          </a:p>
        </p:txBody>
      </p:sp>
    </p:spTree>
    <p:extLst>
      <p:ext uri="{BB962C8B-B14F-4D97-AF65-F5344CB8AC3E}">
        <p14:creationId xmlns:p14="http://schemas.microsoft.com/office/powerpoint/2010/main" val="2732955594"/>
      </p:ext>
    </p:extLst>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bwMode="auto">
          <a:noFill/>
          <a:ln>
            <a:solidFill>
              <a:srgbClr val="000000"/>
            </a:solidFill>
            <a:miter lim="800000"/>
          </a:ln>
        </p:spPr>
      </p:sp>
      <p:sp>
        <p:nvSpPr>
          <p:cNvPr id="184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 name="页脚占位符 4"/>
          <p:cNvSpPr>
            <a:spLocks noGrp="1"/>
          </p:cNvSpPr>
          <p:nvPr>
            <p:ph type="ftr" sz="quarter" idx="10"/>
          </p:nvPr>
        </p:nvSpPr>
        <p:spPr/>
        <p:txBody>
          <a:bodyPr/>
          <a:lstStyle/>
          <a:p>
            <a:pPr>
              <a:defRPr/>
            </a:pPr>
            <a:r>
              <a:rPr lang="en-US" altLang="zh-CN" smtClean="0"/>
              <a:t>1</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5C9566C-980E-45A7-9148-D94BD7FCAEDC}"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E63F056-9992-4FA8-A759-04AEAD45230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310150A-0574-4571-AADF-B4F3FBBAFEA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页">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925694" y="6431568"/>
            <a:ext cx="1182810" cy="365125"/>
          </a:xfrm>
          <a:prstGeom prst="rect">
            <a:avLst/>
          </a:prstGeom>
        </p:spPr>
        <p:txBody>
          <a:bodyPr vert="horz" lIns="97009" tIns="48504" rIns="97009" bIns="48504" rtlCol="0" anchor="ctr"/>
          <a:lstStyle>
            <a:lvl1pPr algn="ctr">
              <a:defRPr sz="1300">
                <a:solidFill>
                  <a:schemeClr val="tx1"/>
                </a:solidFill>
                <a:latin typeface="微软雅黑" panose="020B0503020204020204" pitchFamily="34" charset="-122"/>
                <a:ea typeface="微软雅黑" panose="020B0503020204020204" pitchFamily="34" charset="-122"/>
              </a:defRPr>
            </a:lvl1pPr>
          </a:lstStyle>
          <a:p>
            <a:fld id="{F050765F-0884-4EAD-84A6-4544D6C1E37F}" type="slidenum">
              <a:rPr lang="zh-CN" altLang="en-US" smtClean="0"/>
              <a:pPr/>
              <a:t>‹#›</a:t>
            </a:fld>
            <a:r>
              <a:rPr lang="en-US" altLang="zh-CN" dirty="0" smtClean="0"/>
              <a:t>/26</a:t>
            </a:r>
            <a:endParaRPr lang="zh-CN" altLang="en-US" dirty="0"/>
          </a:p>
        </p:txBody>
      </p:sp>
      <p:cxnSp>
        <p:nvCxnSpPr>
          <p:cNvPr id="10" name="直接连接符 9"/>
          <p:cNvCxnSpPr/>
          <p:nvPr userDrawn="1"/>
        </p:nvCxnSpPr>
        <p:spPr>
          <a:xfrm>
            <a:off x="-32" y="427023"/>
            <a:ext cx="9144032" cy="1588"/>
          </a:xfrm>
          <a:prstGeom prst="line">
            <a:avLst/>
          </a:prstGeom>
          <a:ln w="19050" cmpd="sng">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3"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08850" y="50800"/>
            <a:ext cx="1781175" cy="29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6750050"/>
            <a:ext cx="9144000" cy="1079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endParaRPr>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6"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7" name="灯片编号占位符 5"/>
          <p:cNvSpPr>
            <a:spLocks noGrp="1"/>
          </p:cNvSpPr>
          <p:nvPr>
            <p:ph type="sldNum" sz="quarter" idx="12"/>
          </p:nvPr>
        </p:nvSpPr>
        <p:spPr/>
        <p:txBody>
          <a:bodyPr/>
          <a:lstStyle>
            <a:lvl1pPr>
              <a:defRPr/>
            </a:lvl1pPr>
          </a:lstStyle>
          <a:p>
            <a:pPr>
              <a:defRPr/>
            </a:pPr>
            <a:fld id="{5CC08221-622C-49E4-9249-173F5697630D}"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717032"/>
            <a:ext cx="7772400" cy="1362075"/>
          </a:xfrm>
          <a:prstGeom prst="rect">
            <a:avLst/>
          </a:prstGeo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1340768"/>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6" name="灯片编号占位符 5"/>
          <p:cNvSpPr>
            <a:spLocks noGrp="1"/>
          </p:cNvSpPr>
          <p:nvPr>
            <p:ph type="sldNum" sz="quarter" idx="12"/>
          </p:nvPr>
        </p:nvSpPr>
        <p:spPr/>
        <p:txBody>
          <a:bodyPr/>
          <a:lstStyle>
            <a:lvl1pPr>
              <a:defRPr/>
            </a:lvl1pPr>
          </a:lstStyle>
          <a:p>
            <a:pPr>
              <a:defRPr/>
            </a:pPr>
            <a:fld id="{B8E9E60E-B49C-4047-861D-E7251D45C554}"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6"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7" name="灯片编号占位符 5"/>
          <p:cNvSpPr>
            <a:spLocks noGrp="1"/>
          </p:cNvSpPr>
          <p:nvPr>
            <p:ph type="sldNum" sz="quarter" idx="12"/>
          </p:nvPr>
        </p:nvSpPr>
        <p:spPr/>
        <p:txBody>
          <a:bodyPr/>
          <a:lstStyle>
            <a:lvl1pPr>
              <a:defRPr/>
            </a:lvl1pPr>
          </a:lstStyle>
          <a:p>
            <a:pPr>
              <a:defRPr/>
            </a:pPr>
            <a:fld id="{3B1F4EF9-F1F1-4BBC-A1E1-913A83867837}"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8"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9" name="灯片编号占位符 5"/>
          <p:cNvSpPr>
            <a:spLocks noGrp="1"/>
          </p:cNvSpPr>
          <p:nvPr>
            <p:ph type="sldNum" sz="quarter" idx="12"/>
          </p:nvPr>
        </p:nvSpPr>
        <p:spPr/>
        <p:txBody>
          <a:bodyPr/>
          <a:lstStyle>
            <a:lvl1pPr>
              <a:defRPr/>
            </a:lvl1pPr>
          </a:lstStyle>
          <a:p>
            <a:pPr>
              <a:defRPr/>
            </a:pPr>
            <a:fld id="{54DAD7AF-A412-45A9-AF45-0623678E653E}"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4"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3"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4" name="灯片编号占位符 5"/>
          <p:cNvSpPr>
            <a:spLocks noGrp="1"/>
          </p:cNvSpPr>
          <p:nvPr>
            <p:ph type="sldNum" sz="quarter" idx="12"/>
          </p:nvPr>
        </p:nvSpPr>
        <p:spPr/>
        <p:txBody>
          <a:bodyPr/>
          <a:lstStyle>
            <a:lvl1pPr>
              <a:defRPr/>
            </a:lvl1pPr>
          </a:lstStyle>
          <a:p>
            <a:pPr>
              <a:defRPr/>
            </a:pPr>
            <a:fld id="{FB794905-BB2A-4D88-83F8-1DBB8ED21536}"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6750050"/>
            <a:ext cx="9144000" cy="1079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5C77774-71B5-4F0F-847C-040519079165}"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6"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7" name="灯片编号占位符 5"/>
          <p:cNvSpPr>
            <a:spLocks noGrp="1"/>
          </p:cNvSpPr>
          <p:nvPr>
            <p:ph type="sldNum" sz="quarter" idx="12"/>
          </p:nvPr>
        </p:nvSpPr>
        <p:spPr/>
        <p:txBody>
          <a:bodyPr/>
          <a:lstStyle>
            <a:lvl1pPr>
              <a:defRPr/>
            </a:lvl1pPr>
          </a:lstStyle>
          <a:p>
            <a:pPr>
              <a:defRPr/>
            </a:pPr>
            <a:fld id="{9B02513B-AC92-41C9-B47A-D6E309B2D4FD}"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6"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7" name="灯片编号占位符 5"/>
          <p:cNvSpPr>
            <a:spLocks noGrp="1"/>
          </p:cNvSpPr>
          <p:nvPr>
            <p:ph type="sldNum" sz="quarter" idx="12"/>
          </p:nvPr>
        </p:nvSpPr>
        <p:spPr/>
        <p:txBody>
          <a:bodyPr/>
          <a:lstStyle>
            <a:lvl1pPr>
              <a:defRPr/>
            </a:lvl1pPr>
          </a:lstStyle>
          <a:p>
            <a:pPr>
              <a:defRPr/>
            </a:pPr>
            <a:fld id="{9FA001E9-9E5D-4FF7-9F09-EB2BDD1B1C62}"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
        <p:nvSpPr>
          <p:cNvPr id="6" name="灯片编号占位符 5"/>
          <p:cNvSpPr>
            <a:spLocks noGrp="1"/>
          </p:cNvSpPr>
          <p:nvPr>
            <p:ph type="sldNum" sz="quarter" idx="12"/>
          </p:nvPr>
        </p:nvSpPr>
        <p:spPr/>
        <p:txBody>
          <a:bodyPr/>
          <a:lstStyle>
            <a:lvl1pPr>
              <a:defRPr/>
            </a:lvl1pPr>
          </a:lstStyle>
          <a:p>
            <a:pPr>
              <a:defRPr/>
            </a:pPr>
            <a:fld id="{5B6301A4-6A2C-4EC3-976C-D8A42E0D5197}" type="slidenum">
              <a:rPr lang="zh-CN" altLang="en-US">
                <a:solidFill>
                  <a:prstClr val="black"/>
                </a:solidFill>
              </a:rPr>
              <a:pPr>
                <a:defRPr/>
              </a:pPr>
              <a:t>‹#›</a:t>
            </a:fld>
            <a:endParaRPr lang="zh-CN" alt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zh-CN" alt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r>
              <a:rPr lang="en-US" altLang="zh-CN" smtClean="0">
                <a:solidFill>
                  <a:prstClr val="black"/>
                </a:solidFill>
              </a:rPr>
              <a:t>1</a:t>
            </a:r>
            <a:endParaRPr lang="zh-CN" altLang="en-US">
              <a:solidFill>
                <a:prstClr val="black"/>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内页">
    <p:spTree>
      <p:nvGrpSpPr>
        <p:cNvPr id="1" name=""/>
        <p:cNvGrpSpPr/>
        <p:nvPr/>
      </p:nvGrpSpPr>
      <p:grpSpPr>
        <a:xfrm>
          <a:off x="0" y="0"/>
          <a:ext cx="0" cy="0"/>
          <a:chOff x="0" y="0"/>
          <a:chExt cx="0" cy="0"/>
        </a:xfrm>
      </p:grpSpPr>
      <p:sp>
        <p:nvSpPr>
          <p:cNvPr id="8" name="Slide Number Placeholder 5"/>
          <p:cNvSpPr>
            <a:spLocks noGrp="1"/>
          </p:cNvSpPr>
          <p:nvPr>
            <p:ph type="sldNum" sz="quarter" idx="10"/>
          </p:nvPr>
        </p:nvSpPr>
        <p:spPr>
          <a:xfrm>
            <a:off x="7668344" y="6376243"/>
            <a:ext cx="1182688" cy="365125"/>
          </a:xfrm>
        </p:spPr>
        <p:txBody>
          <a:bodyPr vert="horz" lIns="97009" tIns="48504" rIns="97009" bIns="48504" rtlCol="0" anchor="ctr"/>
          <a:lstStyle>
            <a:lvl1pPr algn="ctr">
              <a:defRPr sz="13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defRPr/>
            </a:pPr>
            <a:fld id="{1D1A5D4A-CF6E-4160-9F0E-005B4A143115}" type="slidenum">
              <a:rPr lang="zh-CN" altLang="en-US" smtClean="0">
                <a:solidFill>
                  <a:prstClr val="black">
                    <a:lumMod val="50000"/>
                    <a:lumOff val="50000"/>
                  </a:prstClr>
                </a:solidFill>
              </a:rPr>
              <a:pPr>
                <a:defRPr/>
              </a:pPr>
              <a:t>‹#›</a:t>
            </a:fld>
            <a:endParaRPr lang="zh-CN" altLang="en-US" dirty="0">
              <a:solidFill>
                <a:prstClr val="black">
                  <a:lumMod val="50000"/>
                  <a:lumOff val="50000"/>
                </a:prstClr>
              </a:solidFill>
            </a:endParaRPr>
          </a:p>
        </p:txBody>
      </p:sp>
      <p:cxnSp>
        <p:nvCxnSpPr>
          <p:cNvPr id="9" name="直接连接符 8"/>
          <p:cNvCxnSpPr/>
          <p:nvPr userDrawn="1"/>
        </p:nvCxnSpPr>
        <p:spPr>
          <a:xfrm>
            <a:off x="-36512" y="404664"/>
            <a:ext cx="9144032" cy="1588"/>
          </a:xfrm>
          <a:prstGeom prst="line">
            <a:avLst/>
          </a:prstGeom>
          <a:ln w="19050" cmpd="sng">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27329" y="44624"/>
            <a:ext cx="1781175" cy="29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183C246-DD5B-4A59-9EC4-5A9E1B4870A8}"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1E26CEE-4541-404D-BEB4-F82DEAFB9261}"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4906319-FE63-4282-85D2-CFA9B949712A}"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4D65858-796A-4076-865E-94C4E29D82E0}"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A496E8F-6BFE-4BC3-917D-B4FB1AA1DAA7}"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EEAF8C6-5764-4436-B27F-54AB7DEAEA2F}"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r>
              <a:rPr lang="en-US" altLang="zh-CN" smtClean="0"/>
              <a:t>1</a:t>
            </a: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11A3291-FBEC-4100-B9DD-0D952F1965DD}"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spcBef>
                <a:spcPts val="0"/>
              </a:spcBef>
              <a:spcAft>
                <a:spcPts val="0"/>
              </a:spcAft>
              <a:defRPr sz="1400">
                <a:solidFill>
                  <a:schemeClr val="tx1"/>
                </a:solidFill>
                <a:latin typeface="华文新魏" pitchFamily="2" charset="-122"/>
                <a:ea typeface="华文新魏" pitchFamily="2" charset="-122"/>
              </a:defRPr>
            </a:lvl1pPr>
          </a:lstStyle>
          <a:p>
            <a:pPr>
              <a:defRPr/>
            </a:pPr>
            <a:r>
              <a:rPr lang="zh-CN" altLang="en-US" smtClean="0"/>
              <a:t>机会需要行动</a:t>
            </a:r>
            <a:endParaRPr lang="zh-CN" altLang="en-US" dirty="0"/>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ts val="0"/>
              </a:spcBef>
              <a:spcAft>
                <a:spcPts val="0"/>
              </a:spcAft>
              <a:defRPr sz="1200">
                <a:solidFill>
                  <a:schemeClr val="tx1">
                    <a:tint val="75000"/>
                  </a:schemeClr>
                </a:solidFill>
                <a:latin typeface="+mn-lt"/>
                <a:ea typeface="+mn-ea"/>
              </a:defRPr>
            </a:lvl1pPr>
          </a:lstStyle>
          <a:p>
            <a:pPr>
              <a:defRPr/>
            </a:pPr>
            <a:r>
              <a:rPr lang="en-US" altLang="zh-CN" smtClean="0"/>
              <a:t>1</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spcBef>
                <a:spcPts val="0"/>
              </a:spcBef>
              <a:spcAft>
                <a:spcPts val="0"/>
              </a:spcAft>
              <a:defRPr sz="1200">
                <a:solidFill>
                  <a:schemeClr val="tx1">
                    <a:tint val="75000"/>
                  </a:schemeClr>
                </a:solidFill>
                <a:latin typeface="+mn-lt"/>
                <a:ea typeface="+mn-ea"/>
              </a:defRPr>
            </a:lvl1pPr>
          </a:lstStyle>
          <a:p>
            <a:pPr>
              <a:defRPr/>
            </a:pPr>
            <a:fld id="{46C91E39-078C-4CF4-909E-24E668A91326}"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页脚占位符 4"/>
          <p:cNvSpPr>
            <a:spLocks noGrp="1"/>
          </p:cNvSpPr>
          <p:nvPr>
            <p:ph type="ftr" sz="quarter" idx="3"/>
          </p:nvPr>
        </p:nvSpPr>
        <p:spPr>
          <a:xfrm>
            <a:off x="3124200" y="6356350"/>
            <a:ext cx="2895600" cy="365125"/>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r>
              <a:rPr lang="en-US" altLang="zh-CN" smtClean="0">
                <a:solidFill>
                  <a:prstClr val="black"/>
                </a:solidFill>
              </a:rPr>
              <a:t>1</a:t>
            </a:r>
            <a:endParaRPr lang="zh-CN" altLang="en-US">
              <a:solidFill>
                <a:prstClr val="black"/>
              </a:solidFill>
            </a:endParaRPr>
          </a:p>
        </p:txBody>
      </p:sp>
      <p:sp>
        <p:nvSpPr>
          <p:cNvPr id="17" name="灯片编号占位符 5"/>
          <p:cNvSpPr>
            <a:spLocks noGrp="1"/>
          </p:cNvSpPr>
          <p:nvPr>
            <p:ph type="sldNum" sz="quarter" idx="4"/>
          </p:nvPr>
        </p:nvSpPr>
        <p:spPr>
          <a:xfrm>
            <a:off x="6553200" y="6356350"/>
            <a:ext cx="2133600" cy="365125"/>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C5218BD7-22D6-45A6-8F84-82011FF09BC6}" type="slidenum">
              <a:rPr lang="zh-CN" altLang="en-US">
                <a:solidFill>
                  <a:prstClr val="black"/>
                </a:solidFill>
              </a:rPr>
              <a:pPr>
                <a:defRPr/>
              </a:pPr>
              <a:t>‹#›</a:t>
            </a:fld>
            <a:endParaRPr lang="zh-CN" altLang="en-US" dirty="0">
              <a:solidFill>
                <a:prstClr val="black"/>
              </a:solidFil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p:txBody>
          <a:bodyPr/>
          <a:lstStyle/>
          <a:p>
            <a:fld id="{F050765F-0884-4EAD-84A6-4544D6C1E37F}" type="slidenum">
              <a:rPr lang="zh-CN" altLang="en-US" smtClean="0"/>
              <a:pPr/>
              <a:t>1</a:t>
            </a:fld>
            <a:r>
              <a:rPr lang="en-US" altLang="zh-CN" dirty="0" smtClean="0"/>
              <a:t>/26</a:t>
            </a:r>
            <a:endParaRPr lang="zh-CN" altLang="en-US" dirty="0"/>
          </a:p>
        </p:txBody>
      </p:sp>
      <p:sp>
        <p:nvSpPr>
          <p:cNvPr id="7" name="TextBox 2"/>
          <p:cNvSpPr txBox="1">
            <a:spLocks noChangeArrowheads="1"/>
          </p:cNvSpPr>
          <p:nvPr/>
        </p:nvSpPr>
        <p:spPr bwMode="auto">
          <a:xfrm>
            <a:off x="0" y="1700213"/>
            <a:ext cx="9144000" cy="1569660"/>
          </a:xfrm>
          <a:prstGeom prst="rect">
            <a:avLst/>
          </a:prstGeom>
          <a:noFill/>
          <a:ln w="9525">
            <a:noFill/>
            <a:miter lim="800000"/>
          </a:ln>
        </p:spPr>
        <p:txBody>
          <a:bodyPr>
            <a:spAutoFit/>
          </a:bodyPr>
          <a:lstStyle/>
          <a:p>
            <a:pPr algn="ctr">
              <a:lnSpc>
                <a:spcPct val="120000"/>
              </a:lnSpc>
            </a:pPr>
            <a:r>
              <a:rPr lang="zh-CN" altLang="en-US" sz="4000" b="1" dirty="0" smtClean="0">
                <a:latin typeface="微软雅黑" panose="020B0503020204020204" pitchFamily="34" charset="-122"/>
                <a:ea typeface="微软雅黑" panose="020B0503020204020204" pitchFamily="34" charset="-122"/>
              </a:rPr>
              <a:t>奇瑞新能源汽</a:t>
            </a:r>
            <a:r>
              <a:rPr lang="zh-CN" altLang="en-US" sz="4000" b="1" dirty="0">
                <a:latin typeface="微软雅黑" panose="020B0503020204020204" pitchFamily="34" charset="-122"/>
                <a:ea typeface="微软雅黑" panose="020B0503020204020204" pitchFamily="34" charset="-122"/>
              </a:rPr>
              <a:t>车意向</a:t>
            </a:r>
            <a:r>
              <a:rPr lang="zh-CN" altLang="en-US" sz="4000" b="1" dirty="0" smtClean="0">
                <a:latin typeface="微软雅黑" panose="020B0503020204020204" pitchFamily="34" charset="-122"/>
                <a:ea typeface="微软雅黑" panose="020B0503020204020204" pitchFamily="34" charset="-122"/>
              </a:rPr>
              <a:t>经销商</a:t>
            </a:r>
            <a:endParaRPr lang="en-US" altLang="zh-CN" sz="4000" b="1" dirty="0" smtClean="0">
              <a:latin typeface="微软雅黑" panose="020B0503020204020204" pitchFamily="34" charset="-122"/>
              <a:ea typeface="微软雅黑" panose="020B0503020204020204" pitchFamily="34" charset="-122"/>
            </a:endParaRPr>
          </a:p>
          <a:p>
            <a:pPr algn="ctr">
              <a:lnSpc>
                <a:spcPct val="120000"/>
              </a:lnSpc>
            </a:pPr>
            <a:r>
              <a:rPr lang="zh-CN" altLang="en-US" sz="4000" b="1" dirty="0" smtClean="0">
                <a:latin typeface="微软雅黑" panose="020B0503020204020204" pitchFamily="34" charset="-122"/>
                <a:ea typeface="微软雅黑" panose="020B0503020204020204" pitchFamily="34" charset="-122"/>
              </a:rPr>
              <a:t>入网申请陈述报告</a:t>
            </a:r>
            <a:endParaRPr lang="en-US" altLang="zh-CN" sz="4000" b="1" dirty="0">
              <a:latin typeface="微软雅黑" panose="020B0503020204020204" pitchFamily="34" charset="-122"/>
              <a:ea typeface="微软雅黑" panose="020B0503020204020204" pitchFamily="34" charset="-122"/>
            </a:endParaRPr>
          </a:p>
        </p:txBody>
      </p:sp>
      <p:sp>
        <p:nvSpPr>
          <p:cNvPr id="5" name="矩形 4"/>
          <p:cNvSpPr/>
          <p:nvPr/>
        </p:nvSpPr>
        <p:spPr>
          <a:xfrm>
            <a:off x="2286000" y="4077072"/>
            <a:ext cx="4572000" cy="1569660"/>
          </a:xfrm>
          <a:prstGeom prst="rect">
            <a:avLst/>
          </a:prstGeom>
        </p:spPr>
        <p:txBody>
          <a:bodyPr>
            <a:spAutoFit/>
          </a:bodyPr>
          <a:lstStyle/>
          <a:p>
            <a:pPr>
              <a:lnSpc>
                <a:spcPct val="150000"/>
              </a:lnSpc>
              <a:defRPr/>
            </a:pPr>
            <a:r>
              <a:rPr lang="zh-CN" altLang="en-US" b="1" dirty="0">
                <a:latin typeface="微软雅黑" pitchFamily="34" charset="-122"/>
                <a:ea typeface="微软雅黑" pitchFamily="34" charset="-122"/>
              </a:rPr>
              <a:t>申请省市：</a:t>
            </a:r>
            <a:r>
              <a:rPr lang="zh-CN" altLang="en-US" b="1" u="sng" dirty="0">
                <a:latin typeface="微软雅黑" pitchFamily="34" charset="-122"/>
                <a:ea typeface="微软雅黑" pitchFamily="34" charset="-122"/>
              </a:rPr>
              <a:t>                                 </a:t>
            </a:r>
            <a:endParaRPr lang="en-US" altLang="zh-CN" b="1" u="sng" dirty="0">
              <a:latin typeface="微软雅黑" pitchFamily="34" charset="-122"/>
              <a:ea typeface="微软雅黑" pitchFamily="34" charset="-122"/>
            </a:endParaRPr>
          </a:p>
          <a:p>
            <a:pPr>
              <a:lnSpc>
                <a:spcPct val="150000"/>
              </a:lnSpc>
              <a:defRPr/>
            </a:pPr>
            <a:r>
              <a:rPr lang="zh-CN" altLang="en-US" b="1" dirty="0">
                <a:latin typeface="微软雅黑" pitchFamily="34" charset="-122"/>
                <a:ea typeface="微软雅黑" pitchFamily="34" charset="-122"/>
              </a:rPr>
              <a:t>申请单位</a:t>
            </a:r>
            <a:r>
              <a:rPr lang="en-US" altLang="zh-CN" b="1" dirty="0">
                <a:latin typeface="微软雅黑" pitchFamily="34" charset="-122"/>
                <a:ea typeface="微软雅黑" pitchFamily="34" charset="-122"/>
              </a:rPr>
              <a:t>(</a:t>
            </a:r>
            <a:r>
              <a:rPr lang="zh-CN" altLang="zh-CN" b="1" dirty="0">
                <a:latin typeface="微软雅黑" pitchFamily="34" charset="-122"/>
                <a:ea typeface="微软雅黑" pitchFamily="34" charset="-122"/>
              </a:rPr>
              <a:t>公章</a:t>
            </a:r>
            <a:r>
              <a:rPr lang="en-US" altLang="zh-CN" b="1" dirty="0">
                <a:latin typeface="微软雅黑" pitchFamily="34" charset="-122"/>
                <a:ea typeface="微软雅黑" pitchFamily="34" charset="-122"/>
              </a:rPr>
              <a:t>) </a:t>
            </a:r>
            <a:r>
              <a:rPr lang="zh-CN" altLang="en-US" b="1" dirty="0" smtClean="0">
                <a:latin typeface="微软雅黑" pitchFamily="34" charset="-122"/>
                <a:ea typeface="微软雅黑" pitchFamily="34" charset="-122"/>
              </a:rPr>
              <a:t>：</a:t>
            </a:r>
            <a:r>
              <a:rPr lang="zh-CN" altLang="en-US" b="1" u="sng" dirty="0" smtClean="0">
                <a:latin typeface="微软雅黑" pitchFamily="34" charset="-122"/>
                <a:ea typeface="微软雅黑" pitchFamily="34" charset="-122"/>
              </a:rPr>
              <a:t>                                          </a:t>
            </a:r>
            <a:endParaRPr lang="en-US" altLang="zh-CN" b="1" dirty="0">
              <a:latin typeface="微软雅黑" pitchFamily="34" charset="-122"/>
              <a:ea typeface="微软雅黑" pitchFamily="34" charset="-122"/>
            </a:endParaRPr>
          </a:p>
          <a:p>
            <a:pPr>
              <a:lnSpc>
                <a:spcPct val="150000"/>
              </a:lnSpc>
              <a:defRPr/>
            </a:pPr>
            <a:r>
              <a:rPr lang="zh-CN" altLang="en-US" b="1" dirty="0">
                <a:latin typeface="微软雅黑" pitchFamily="34" charset="-122"/>
                <a:ea typeface="微软雅黑" pitchFamily="34" charset="-122"/>
              </a:rPr>
              <a:t>申请时间</a:t>
            </a:r>
            <a:r>
              <a:rPr lang="zh-CN" altLang="en-US" b="1" dirty="0" smtClean="0">
                <a:latin typeface="微软雅黑" pitchFamily="34" charset="-122"/>
                <a:ea typeface="微软雅黑" pitchFamily="34" charset="-122"/>
              </a:rPr>
              <a:t>：</a:t>
            </a:r>
            <a:endParaRPr lang="en-US" altLang="zh-CN" b="1" dirty="0" smtClean="0">
              <a:latin typeface="微软雅黑" pitchFamily="34" charset="-122"/>
              <a:ea typeface="微软雅黑" pitchFamily="34" charset="-122"/>
            </a:endParaRPr>
          </a:p>
          <a:p>
            <a:pPr>
              <a:lnSpc>
                <a:spcPct val="150000"/>
              </a:lnSpc>
              <a:defRPr/>
            </a:pPr>
            <a:r>
              <a:rPr lang="zh-CN" altLang="en-US" b="1" dirty="0" smtClean="0">
                <a:latin typeface="微软雅黑" pitchFamily="34" charset="-122"/>
                <a:ea typeface="微软雅黑" pitchFamily="34" charset="-122"/>
              </a:rPr>
              <a:t>申请人：</a:t>
            </a:r>
            <a:endParaRPr lang="zh-CN" altLang="en-US"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250825" y="620688"/>
            <a:ext cx="8713788" cy="368300"/>
          </a:xfrm>
          <a:prstGeom prst="rect">
            <a:avLst/>
          </a:prstGeom>
        </p:spPr>
        <p:txBody>
          <a:bodyPr/>
          <a:lstStyle/>
          <a:p>
            <a:pPr>
              <a:defRPr/>
            </a:pPr>
            <a:r>
              <a:rPr lang="en-US" altLang="zh-CN" sz="1600" b="1" dirty="0" smtClean="0">
                <a:latin typeface="微软雅黑" pitchFamily="34" charset="-122"/>
                <a:ea typeface="微软雅黑" pitchFamily="34" charset="-122"/>
                <a:cs typeface="+mj-cs"/>
              </a:rPr>
              <a:t>6. </a:t>
            </a:r>
            <a:r>
              <a:rPr lang="zh-CN" altLang="en-US" sz="1600" b="1" dirty="0">
                <a:latin typeface="微软雅黑" pitchFamily="34" charset="-122"/>
                <a:ea typeface="微软雅黑" pitchFamily="34" charset="-122"/>
                <a:cs typeface="+mj-cs"/>
              </a:rPr>
              <a:t>意向经销商经营品种及数量</a:t>
            </a:r>
          </a:p>
        </p:txBody>
      </p:sp>
      <p:graphicFrame>
        <p:nvGraphicFramePr>
          <p:cNvPr id="4" name="表格 3"/>
          <p:cNvGraphicFramePr>
            <a:graphicFrameLocks noGrp="1"/>
          </p:cNvGraphicFramePr>
          <p:nvPr/>
        </p:nvGraphicFramePr>
        <p:xfrm>
          <a:off x="395536" y="1124744"/>
          <a:ext cx="8424938" cy="5040559"/>
        </p:xfrm>
        <a:graphic>
          <a:graphicData uri="http://schemas.openxmlformats.org/drawingml/2006/table">
            <a:tbl>
              <a:tblPr/>
              <a:tblGrid>
                <a:gridCol w="1167813"/>
                <a:gridCol w="1209521"/>
                <a:gridCol w="1209521"/>
                <a:gridCol w="1209521"/>
                <a:gridCol w="1331416"/>
                <a:gridCol w="1087625"/>
                <a:gridCol w="1209521"/>
              </a:tblGrid>
              <a:tr h="658778">
                <a:tc gridSpan="3">
                  <a:txBody>
                    <a:bodyPr/>
                    <a:lstStyle/>
                    <a:p>
                      <a:pPr algn="ctr">
                        <a:lnSpc>
                          <a:spcPct val="125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rPr>
                        <a:t>项</a:t>
                      </a:r>
                      <a:r>
                        <a:rPr lang="en-US" sz="1400" kern="100" dirty="0">
                          <a:solidFill>
                            <a:schemeClr val="tx1"/>
                          </a:solidFill>
                          <a:latin typeface="微软雅黑" panose="020B0503020204020204" pitchFamily="34" charset="-122"/>
                          <a:ea typeface="微软雅黑" panose="020B0503020204020204" pitchFamily="34" charset="-122"/>
                          <a:cs typeface="Times New Roman" panose="02020603050405020304"/>
                        </a:rPr>
                        <a:t>   </a:t>
                      </a:r>
                      <a:r>
                        <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rPr>
                        <a:t>目</a:t>
                      </a:r>
                    </a:p>
                  </a:txBody>
                  <a:tcPr marL="17639" marR="17639" marT="0" marB="0" anchor="ctr" anchorCtr="1">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a:txBody>
                    <a:bodyPr/>
                    <a:lstStyle/>
                    <a:p>
                      <a:pPr algn="ctr">
                        <a:lnSpc>
                          <a:spcPct val="150000"/>
                        </a:lnSpc>
                        <a:spcAft>
                          <a:spcPts val="0"/>
                        </a:spcAft>
                      </a:pPr>
                      <a:r>
                        <a:rPr lang="en-US"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2017</a:t>
                      </a:r>
                      <a:r>
                        <a:rPr lang="zh-CN"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年</a:t>
                      </a:r>
                      <a:endPar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2018</a:t>
                      </a:r>
                      <a:r>
                        <a:rPr lang="zh-CN"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年</a:t>
                      </a:r>
                      <a:endPar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indent="0" algn="ctr" defTabSz="914400" rtl="0" eaLnBrk="1" latinLnBrk="0" hangingPunct="1">
                        <a:lnSpc>
                          <a:spcPct val="150000"/>
                        </a:lnSpc>
                        <a:spcBef>
                          <a:spcPts val="0"/>
                        </a:spcBef>
                        <a:spcAft>
                          <a:spcPts val="0"/>
                        </a:spcAft>
                        <a:buClrTx/>
                        <a:buSzTx/>
                        <a:buFontTx/>
                        <a:buNone/>
                        <a:defRPr/>
                      </a:pPr>
                      <a:r>
                        <a:rPr lang="en-US" altLang="zh-CN"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2019</a:t>
                      </a:r>
                      <a:r>
                        <a:rPr lang="zh-CN" altLang="zh-CN"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年</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zh-CN" altLang="en-US" sz="14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备注</a:t>
                      </a:r>
                      <a:endPar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rowSpan="5">
                  <a:txBody>
                    <a:bodyPr/>
                    <a:lstStyle/>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新车</a:t>
                      </a:r>
                    </a:p>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销售</a:t>
                      </a:r>
                    </a:p>
                  </a:txBody>
                  <a:tcPr marL="17639" marR="17639" marT="0" marB="0" anchor="ctr" anchorCtr="1">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总销量</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rowSpan="3">
                  <a:txBody>
                    <a:bodyPr/>
                    <a:lstStyle/>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按品牌分</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         </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endParaRPr lang="zh-CN" altLang="en-US" dirty="0">
                        <a:solidFill>
                          <a:schemeClr val="tx1"/>
                        </a:solidFill>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endParaRPr lang="zh-CN" altLang="en-US" dirty="0">
                        <a:solidFill>
                          <a:schemeClr val="tx1"/>
                        </a:solidFill>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endParaRPr lang="zh-CN" altLang="en-US" dirty="0">
                        <a:solidFill>
                          <a:schemeClr val="tx1"/>
                        </a:solidFill>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vMerge="1">
                  <a:txBody>
                    <a:bodyPr/>
                    <a:lstStyle/>
                    <a:p>
                      <a:endParaRPr lang="zh-CN"/>
                    </a:p>
                  </a:txBody>
                  <a:tcPr/>
                </a:tc>
                <a:tc>
                  <a:txBody>
                    <a:bodyPr/>
                    <a:lstStyle/>
                    <a:p>
                      <a:pPr algn="ctr">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076">
                <a:tc vMerge="1">
                  <a:txBody>
                    <a:bodyPr/>
                    <a:lstStyle/>
                    <a:p>
                      <a:endParaRPr lang="zh-CN"/>
                    </a:p>
                  </a:txBody>
                  <a:tcPr/>
                </a:tc>
                <a:tc vMerge="1">
                  <a:txBody>
                    <a:bodyPr/>
                    <a:lstStyle/>
                    <a:p>
                      <a:endParaRPr lang="zh-CN"/>
                    </a:p>
                  </a:txBody>
                  <a:tcPr/>
                </a:tc>
                <a:tc>
                  <a:txBody>
                    <a:bodyPr/>
                    <a:lstStyle/>
                    <a:p>
                      <a:pPr algn="ctr">
                        <a:lnSpc>
                          <a:spcPct val="125000"/>
                        </a:lnSpc>
                        <a:spcAft>
                          <a:spcPts val="0"/>
                        </a:spcAft>
                      </a:pPr>
                      <a:r>
                        <a:rPr lang="en-US" altLang="zh-CN" sz="12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gridSpan="2">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直销比例</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rowSpan="4">
                  <a:txBody>
                    <a:bodyPr/>
                    <a:lstStyle/>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汽车</a:t>
                      </a:r>
                    </a:p>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维修</a:t>
                      </a:r>
                    </a:p>
                  </a:txBody>
                  <a:tcPr marL="17639" marR="17639" marT="0" marB="0" anchor="ctr" anchorCtr="1">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进厂台数</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endParaRPr lang="zh-CN" altLang="en-US" dirty="0">
                        <a:solidFill>
                          <a:schemeClr val="tx1"/>
                        </a:solidFill>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endParaRPr lang="zh-CN" altLang="en-US" dirty="0">
                        <a:solidFill>
                          <a:schemeClr val="tx1"/>
                        </a:solidFill>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rowSpan="3">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按品牌分</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ctr">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vMerge="1">
                  <a:txBody>
                    <a:bodyPr/>
                    <a:lstStyle/>
                    <a:p>
                      <a:endParaRPr lang="zh-CN"/>
                    </a:p>
                  </a:txBody>
                  <a:tcPr/>
                </a:tc>
                <a:tc>
                  <a:txBody>
                    <a:bodyPr/>
                    <a:lstStyle/>
                    <a:p>
                      <a:pPr algn="ctr">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vMerge="1">
                  <a:txBody>
                    <a:bodyPr/>
                    <a:lstStyle/>
                    <a:p>
                      <a:endParaRPr lang="zh-CN"/>
                    </a:p>
                  </a:txBody>
                  <a:tcPr/>
                </a:tc>
                <a:tc>
                  <a:txBody>
                    <a:bodyPr/>
                    <a:lstStyle/>
                    <a:p>
                      <a:pPr algn="ctr">
                        <a:lnSpc>
                          <a:spcPct val="125000"/>
                        </a:lnSpc>
                        <a:spcAft>
                          <a:spcPts val="0"/>
                        </a:spcAft>
                      </a:pPr>
                      <a:r>
                        <a:rPr lang="en-US" altLang="zh-CN" sz="12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rowSpan="2">
                  <a:txBody>
                    <a:bodyPr/>
                    <a:lstStyle/>
                    <a:p>
                      <a:pPr algn="ctr">
                        <a:lnSpc>
                          <a:spcPct val="125000"/>
                        </a:lnSpc>
                        <a:spcAft>
                          <a:spcPts val="0"/>
                        </a:spcAft>
                      </a:pPr>
                      <a:r>
                        <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rPr>
                        <a:t>二手车</a:t>
                      </a:r>
                    </a:p>
                  </a:txBody>
                  <a:tcPr marL="17639" marR="17639" marT="0" marB="0" anchor="ctr" anchorCtr="1">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收购</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vMerge="1">
                  <a:txBody>
                    <a:bodyPr/>
                    <a:lstStyle/>
                    <a:p>
                      <a:endParaRPr lang="zh-CN"/>
                    </a:p>
                  </a:txBody>
                  <a:tcPr/>
                </a:tc>
                <a:tc gridSpan="2">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销售</a:t>
                      </a: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r>
              <a:tr h="365155">
                <a:tc>
                  <a:txBody>
                    <a:bodyPr/>
                    <a:lstStyle/>
                    <a:p>
                      <a:pPr algn="ctr">
                        <a:lnSpc>
                          <a:spcPct val="125000"/>
                        </a:lnSpc>
                        <a:spcAft>
                          <a:spcPts val="0"/>
                        </a:spcAft>
                      </a:pPr>
                      <a:r>
                        <a:rPr lang="zh-CN" sz="1200" kern="100">
                          <a:solidFill>
                            <a:schemeClr val="tx1"/>
                          </a:solidFill>
                          <a:latin typeface="微软雅黑" panose="020B0503020204020204" pitchFamily="34" charset="-122"/>
                          <a:ea typeface="微软雅黑" panose="020B0503020204020204" pitchFamily="34" charset="-122"/>
                          <a:cs typeface="Times New Roman" panose="02020603050405020304"/>
                        </a:rPr>
                        <a:t>其他业务</a:t>
                      </a:r>
                    </a:p>
                  </a:txBody>
                  <a:tcPr marL="17639" marR="17639" marT="0" marB="0" anchor="ctr" anchorCtr="1">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gridSpan="2">
                  <a:txBody>
                    <a:bodyPr/>
                    <a:lstStyle/>
                    <a:p>
                      <a:pPr algn="ctr">
                        <a:lnSpc>
                          <a:spcPct val="125000"/>
                        </a:lnSpc>
                        <a:spcAft>
                          <a:spcPts val="0"/>
                        </a:spcAft>
                      </a:pPr>
                      <a:r>
                        <a:rPr lang="en-US" altLang="zh-CN" sz="1200" kern="100" dirty="0" smtClean="0">
                          <a:solidFill>
                            <a:schemeClr val="tx1"/>
                          </a:solidFill>
                          <a:latin typeface="微软雅黑" panose="020B0503020204020204" pitchFamily="34" charset="-122"/>
                          <a:ea typeface="微软雅黑" panose="020B0503020204020204" pitchFamily="34" charset="-122"/>
                          <a:cs typeface="Times New Roman" panose="02020603050405020304"/>
                        </a:rPr>
                        <a:t>……</a:t>
                      </a:r>
                      <a:endParaRPr lang="zh-CN"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hMerge="1">
                  <a:txBody>
                    <a:bodyPr/>
                    <a:lstStyle/>
                    <a:p>
                      <a:endParaRPr lang="zh-CN"/>
                    </a:p>
                  </a:txBody>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just">
                        <a:lnSpc>
                          <a:spcPct val="125000"/>
                        </a:lnSpc>
                        <a:spcAft>
                          <a:spcPts val="0"/>
                        </a:spcAft>
                      </a:pPr>
                      <a:endParaRPr lang="en-US" sz="12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17639" marR="17639" marT="0" marB="0" anchor="ctr" anchorCtr="1">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5" name="灯片编号占位符 4"/>
          <p:cNvSpPr>
            <a:spLocks noGrp="1"/>
          </p:cNvSpPr>
          <p:nvPr>
            <p:ph type="sldNum" sz="quarter" idx="4"/>
          </p:nvPr>
        </p:nvSpPr>
        <p:spPr/>
        <p:txBody>
          <a:bodyPr/>
          <a:lstStyle/>
          <a:p>
            <a:fld id="{F050765F-0884-4EAD-84A6-4544D6C1E37F}" type="slidenum">
              <a:rPr lang="zh-CN" altLang="en-US" smtClean="0"/>
              <a:pPr/>
              <a:t>10</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600" name="Group 64"/>
          <p:cNvGraphicFramePr>
            <a:graphicFrameLocks noGrp="1"/>
          </p:cNvGraphicFramePr>
          <p:nvPr/>
        </p:nvGraphicFramePr>
        <p:xfrm>
          <a:off x="323527" y="1484784"/>
          <a:ext cx="8568954" cy="4680524"/>
        </p:xfrm>
        <a:graphic>
          <a:graphicData uri="http://schemas.openxmlformats.org/drawingml/2006/table">
            <a:tbl>
              <a:tblPr/>
              <a:tblGrid>
                <a:gridCol w="522289"/>
                <a:gridCol w="2070954"/>
                <a:gridCol w="828381"/>
                <a:gridCol w="2209018"/>
                <a:gridCol w="1035476"/>
                <a:gridCol w="1035476"/>
                <a:gridCol w="867360"/>
              </a:tblGrid>
              <a:tr h="581220">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序号</a:t>
                      </a: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二级网点名称</a:t>
                      </a: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所在城市</a:t>
                      </a: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网点详细地址</a:t>
                      </a: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网点</a:t>
                      </a:r>
                      <a:endPar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属性</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defRPr/>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年销量</a:t>
                      </a: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占比</a:t>
                      </a: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solidFill>
                      <a:schemeClr val="tx2">
                        <a:lumMod val="60000"/>
                        <a:lumOff val="40000"/>
                      </a:schemeClr>
                    </a:solid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1</a:t>
                      </a:r>
                      <a:endPar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2</a:t>
                      </a: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3</a:t>
                      </a: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sz="1100" b="0" i="0" u="none" strike="noStrike" cap="none" normalizeH="0" baseline="0" dirty="0" smtClean="0">
                          <a:ln>
                            <a:noFill/>
                          </a:ln>
                          <a:solidFill>
                            <a:schemeClr val="tx1"/>
                          </a:solidFill>
                          <a:effectLst/>
                          <a:latin typeface="微软雅黑" pitchFamily="34" charset="-122"/>
                          <a:ea typeface="微软雅黑" pitchFamily="34" charset="-122"/>
                        </a:rPr>
                        <a:t>4</a:t>
                      </a: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5</a:t>
                      </a:r>
                      <a:endPar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6</a:t>
                      </a:r>
                      <a:endPar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7</a:t>
                      </a:r>
                      <a:endPar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r>
              <a:tr h="512413">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微软雅黑" pitchFamily="34" charset="-122"/>
                          <a:ea typeface="微软雅黑" pitchFamily="34" charset="-122"/>
                        </a:rPr>
                        <a:t>8</a:t>
                      </a:r>
                      <a:endParaRPr kumimoji="0" lang="zh-CN" altLang="en-US" sz="11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1905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zh-CN" altLang="en-US" sz="1400" dirty="0">
                        <a:solidFill>
                          <a:schemeClr val="tx1"/>
                        </a:solidFill>
                        <a:latin typeface="微软雅黑" pitchFamily="34" charset="-122"/>
                        <a:ea typeface="微软雅黑" pitchFamily="34" charset="-122"/>
                      </a:endParaRPr>
                    </a:p>
                  </a:txBody>
                  <a:tcPr marL="0" marR="0" marT="0" marB="1"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spcBef>
                          <a:spcPct val="20000"/>
                        </a:spcBef>
                        <a:spcAft>
                          <a:spcPct val="0"/>
                        </a:spcAft>
                        <a:buClrTx/>
                        <a:buSzTx/>
                        <a:buFont typeface="Arial" panose="020B0604020202020204" pitchFamily="34" charset="0"/>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anchor="ctr" horzOverflow="overflow">
                    <a:lnL w="9525"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矩形 4"/>
          <p:cNvSpPr>
            <a:spLocks noChangeArrowheads="1"/>
          </p:cNvSpPr>
          <p:nvPr/>
        </p:nvSpPr>
        <p:spPr bwMode="auto">
          <a:xfrm>
            <a:off x="0" y="548680"/>
            <a:ext cx="9144000" cy="338554"/>
          </a:xfrm>
          <a:prstGeom prst="rect">
            <a:avLst/>
          </a:prstGeom>
          <a:noFill/>
          <a:ln w="9525">
            <a:noFill/>
            <a:miter lim="800000"/>
          </a:ln>
        </p:spPr>
        <p:txBody>
          <a:bodyPr wrap="square">
            <a:spAutoFit/>
          </a:bodyPr>
          <a:lstStyle/>
          <a:p>
            <a:pPr marL="0" lvl="1"/>
            <a:r>
              <a:rPr lang="en-US" altLang="zh-CN" sz="1600" b="1" dirty="0" smtClean="0">
                <a:latin typeface="微软雅黑" pitchFamily="34" charset="-122"/>
                <a:ea typeface="微软雅黑" pitchFamily="34" charset="-122"/>
              </a:rPr>
              <a:t>7. </a:t>
            </a:r>
            <a:r>
              <a:rPr lang="zh-CN" altLang="en-US" sz="1600" b="1" dirty="0" smtClean="0">
                <a:latin typeface="微软雅黑" pitchFamily="34" charset="-122"/>
                <a:ea typeface="微软雅黑" pitchFamily="34" charset="-122"/>
              </a:rPr>
              <a:t>二级网点（含自有）情况</a:t>
            </a:r>
          </a:p>
        </p:txBody>
      </p:sp>
      <p:sp>
        <p:nvSpPr>
          <p:cNvPr id="6" name="矩形 5"/>
          <p:cNvSpPr>
            <a:spLocks noChangeArrowheads="1"/>
          </p:cNvSpPr>
          <p:nvPr/>
        </p:nvSpPr>
        <p:spPr bwMode="auto">
          <a:xfrm>
            <a:off x="251520" y="980728"/>
            <a:ext cx="6264275" cy="336550"/>
          </a:xfrm>
          <a:prstGeom prst="rect">
            <a:avLst/>
          </a:prstGeom>
          <a:noFill/>
          <a:ln w="9525">
            <a:noFill/>
            <a:miter lim="800000"/>
          </a:ln>
        </p:spPr>
        <p:txBody>
          <a:bodyPr>
            <a:spAutoFit/>
          </a:bodyPr>
          <a:lstStyle/>
          <a:p>
            <a:r>
              <a:rPr lang="zh-CN" altLang="en-US" sz="1600" b="1" dirty="0" smtClean="0">
                <a:latin typeface="微软雅黑" pitchFamily="34" charset="-122"/>
                <a:ea typeface="微软雅黑" pitchFamily="34" charset="-122"/>
              </a:rPr>
              <a:t>（分布、销量、占比等）</a:t>
            </a:r>
          </a:p>
        </p:txBody>
      </p:sp>
      <p:sp>
        <p:nvSpPr>
          <p:cNvPr id="7" name="灯片编号占位符 6"/>
          <p:cNvSpPr>
            <a:spLocks noGrp="1"/>
          </p:cNvSpPr>
          <p:nvPr>
            <p:ph type="sldNum" sz="quarter" idx="4"/>
          </p:nvPr>
        </p:nvSpPr>
        <p:spPr/>
        <p:txBody>
          <a:bodyPr/>
          <a:lstStyle/>
          <a:p>
            <a:fld id="{F050765F-0884-4EAD-84A6-4544D6C1E37F}" type="slidenum">
              <a:rPr lang="zh-CN" altLang="en-US" smtClean="0"/>
              <a:pPr/>
              <a:t>11</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内容占位符 2"/>
          <p:cNvSpPr txBox="1"/>
          <p:nvPr/>
        </p:nvSpPr>
        <p:spPr bwMode="auto">
          <a:xfrm>
            <a:off x="0" y="696913"/>
            <a:ext cx="9144000" cy="500062"/>
          </a:xfrm>
          <a:prstGeom prst="rect">
            <a:avLst/>
          </a:prstGeom>
          <a:solidFill>
            <a:schemeClr val="tx2">
              <a:lumMod val="60000"/>
              <a:lumOff val="40000"/>
            </a:schemeClr>
          </a:solidFill>
          <a:ln w="9525">
            <a:noFill/>
            <a:miter lim="800000"/>
          </a:ln>
        </p:spPr>
        <p:txBody>
          <a:bodyPr/>
          <a:lstStyle/>
          <a:p>
            <a:r>
              <a:rPr lang="zh-CN" altLang="en-US" sz="2800" b="1" dirty="0" smtClean="0">
                <a:solidFill>
                  <a:schemeClr val="bg1"/>
                </a:solidFill>
                <a:latin typeface="微软雅黑" pitchFamily="34" charset="-122"/>
                <a:ea typeface="微软雅黑" pitchFamily="34" charset="-122"/>
              </a:rPr>
              <a:t>三、</a:t>
            </a:r>
            <a:r>
              <a:rPr lang="zh-CN" altLang="en-US" sz="2800" b="1" dirty="0">
                <a:solidFill>
                  <a:schemeClr val="bg1"/>
                </a:solidFill>
                <a:latin typeface="微软雅黑" pitchFamily="34" charset="-122"/>
                <a:ea typeface="微软雅黑" pitchFamily="34" charset="-122"/>
              </a:rPr>
              <a:t>拟经</a:t>
            </a:r>
            <a:r>
              <a:rPr lang="zh-CN" altLang="en-US" sz="2800" b="1" dirty="0" smtClean="0">
                <a:solidFill>
                  <a:schemeClr val="bg1"/>
                </a:solidFill>
                <a:latin typeface="微软雅黑" pitchFamily="34" charset="-122"/>
                <a:ea typeface="微软雅黑" pitchFamily="34" charset="-122"/>
              </a:rPr>
              <a:t>营奇瑞新能源汽车</a:t>
            </a:r>
            <a:r>
              <a:rPr lang="zh-CN" altLang="en-US" sz="2800" b="1" dirty="0">
                <a:solidFill>
                  <a:schemeClr val="bg1"/>
                </a:solidFill>
                <a:latin typeface="微软雅黑" pitchFamily="34" charset="-122"/>
                <a:ea typeface="微软雅黑" pitchFamily="34" charset="-122"/>
              </a:rPr>
              <a:t>情况</a:t>
            </a:r>
            <a:endParaRPr lang="en-US" altLang="zh-CN" sz="2800" b="1" dirty="0">
              <a:solidFill>
                <a:schemeClr val="bg1"/>
              </a:solidFill>
              <a:latin typeface="微软雅黑" pitchFamily="34" charset="-122"/>
              <a:ea typeface="微软雅黑" pitchFamily="34" charset="-122"/>
            </a:endParaRPr>
          </a:p>
          <a:p>
            <a:endParaRPr lang="en-US" altLang="zh-CN" sz="2800" dirty="0">
              <a:solidFill>
                <a:schemeClr val="bg1"/>
              </a:solidFill>
              <a:latin typeface="微软雅黑" pitchFamily="34" charset="-122"/>
              <a:ea typeface="微软雅黑" pitchFamily="34" charset="-122"/>
            </a:endParaRPr>
          </a:p>
        </p:txBody>
      </p:sp>
      <p:sp>
        <p:nvSpPr>
          <p:cNvPr id="68610" name="TextBox 2"/>
          <p:cNvSpPr txBox="1">
            <a:spLocks noChangeArrowheads="1"/>
          </p:cNvSpPr>
          <p:nvPr/>
        </p:nvSpPr>
        <p:spPr bwMode="auto">
          <a:xfrm>
            <a:off x="683568" y="1412776"/>
            <a:ext cx="7632700" cy="4524315"/>
          </a:xfrm>
          <a:prstGeom prst="rect">
            <a:avLst/>
          </a:prstGeom>
          <a:noFill/>
          <a:ln w="9525">
            <a:noFill/>
            <a:miter lim="800000"/>
          </a:ln>
        </p:spPr>
        <p:txBody>
          <a:bodyPr>
            <a:spAutoFit/>
          </a:bodyPr>
          <a:lstStyle/>
          <a:p>
            <a:pPr marL="342900" lvl="1" indent="-342900">
              <a:lnSpc>
                <a:spcPct val="200000"/>
              </a:lnSpc>
              <a:buAutoNum type="arabicPeriod"/>
            </a:pPr>
            <a:r>
              <a:rPr lang="zh-CN" altLang="en-US" dirty="0" smtClean="0">
                <a:latin typeface="微软雅黑" panose="020B0503020204020204" pitchFamily="34" charset="-122"/>
                <a:ea typeface="微软雅黑" panose="020B0503020204020204" pitchFamily="34" charset="-122"/>
              </a:rPr>
              <a:t>拟运营公司基本信息</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buAutoNum type="arabicPeriod"/>
            </a:pPr>
            <a:r>
              <a:rPr lang="zh-CN" altLang="en-US" dirty="0" smtClean="0">
                <a:latin typeface="微软雅黑" panose="020B0503020204020204" pitchFamily="34" charset="-122"/>
                <a:ea typeface="微软雅黑" panose="020B0503020204020204" pitchFamily="34" charset="-122"/>
              </a:rPr>
              <a:t>拟建场地情况</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pPr>
            <a:r>
              <a:rPr lang="en-US" altLang="zh-CN" dirty="0" smtClean="0">
                <a:latin typeface="微软雅黑" panose="020B0503020204020204" pitchFamily="34" charset="-122"/>
                <a:ea typeface="微软雅黑" panose="020B0503020204020204" pitchFamily="34" charset="-122"/>
              </a:rPr>
              <a:t>3</a:t>
            </a:r>
            <a:r>
              <a:rPr lang="zh-CN" altLang="en-US" dirty="0" smtClean="0">
                <a:latin typeface="微软雅黑" panose="020B0503020204020204" pitchFamily="34" charset="-122"/>
                <a:ea typeface="微软雅黑" panose="020B0503020204020204" pitchFamily="34" charset="-122"/>
              </a:rPr>
              <a:t>、承销区域拟网络布局情况</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pPr>
            <a:r>
              <a:rPr lang="en-US" altLang="zh-CN" dirty="0" smtClean="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、投资人</a:t>
            </a:r>
            <a:r>
              <a:rPr lang="zh-CN" altLang="en-US" dirty="0">
                <a:latin typeface="微软雅黑" panose="020B0503020204020204" pitchFamily="34" charset="-122"/>
                <a:ea typeface="微软雅黑" panose="020B0503020204020204" pitchFamily="34" charset="-122"/>
              </a:rPr>
              <a:t>以及总经理</a:t>
            </a:r>
            <a:r>
              <a:rPr lang="zh-CN" altLang="en-US" dirty="0" smtClean="0">
                <a:latin typeface="微软雅黑" panose="020B0503020204020204" pitchFamily="34" charset="-122"/>
                <a:ea typeface="微软雅黑" panose="020B0503020204020204" pitchFamily="34" charset="-122"/>
              </a:rPr>
              <a:t>对新能源汽车</a:t>
            </a:r>
            <a:r>
              <a:rPr lang="zh-CN" altLang="en-US" dirty="0">
                <a:latin typeface="微软雅黑" panose="020B0503020204020204" pitchFamily="34" charset="-122"/>
                <a:ea typeface="微软雅黑" panose="020B0503020204020204" pitchFamily="34" charset="-122"/>
              </a:rPr>
              <a:t>行业未来发展方向的判断，</a:t>
            </a:r>
            <a:r>
              <a:rPr lang="zh-CN" altLang="en-US" dirty="0" smtClean="0">
                <a:latin typeface="微软雅黑" panose="020B0503020204020204" pitchFamily="34" charset="-122"/>
                <a:ea typeface="微软雅黑" panose="020B0503020204020204" pitchFamily="34" charset="-122"/>
              </a:rPr>
              <a:t>对奇瑞新能源汽车</a:t>
            </a:r>
            <a:r>
              <a:rPr lang="zh-CN" altLang="en-US" dirty="0">
                <a:latin typeface="微软雅黑" panose="020B0503020204020204" pitchFamily="34" charset="-122"/>
                <a:ea typeface="微软雅黑" panose="020B0503020204020204" pitchFamily="34" charset="-122"/>
              </a:rPr>
              <a:t>的认知，对</a:t>
            </a:r>
            <a:r>
              <a:rPr lang="zh-CN" altLang="en-US" dirty="0" smtClean="0">
                <a:latin typeface="微软雅黑" panose="020B0503020204020204" pitchFamily="34" charset="-122"/>
                <a:ea typeface="微软雅黑" panose="020B0503020204020204" pitchFamily="34" charset="-122"/>
              </a:rPr>
              <a:t>当地新能源市场</a:t>
            </a:r>
            <a:r>
              <a:rPr lang="zh-CN" altLang="en-US" dirty="0">
                <a:latin typeface="微软雅黑" panose="020B0503020204020204" pitchFamily="34" charset="-122"/>
                <a:ea typeface="微软雅黑" panose="020B0503020204020204" pitchFamily="34" charset="-122"/>
              </a:rPr>
              <a:t>的分</a:t>
            </a:r>
            <a:r>
              <a:rPr lang="zh-CN" altLang="en-US" dirty="0" smtClean="0">
                <a:latin typeface="微软雅黑" panose="020B0503020204020204" pitchFamily="34" charset="-122"/>
                <a:ea typeface="微软雅黑" panose="020B0503020204020204" pitchFamily="34" charset="-122"/>
              </a:rPr>
              <a:t>析</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pPr>
            <a:r>
              <a:rPr lang="en-US" altLang="zh-CN" dirty="0" smtClean="0">
                <a:latin typeface="微软雅黑" panose="020B0503020204020204" pitchFamily="34" charset="-122"/>
                <a:ea typeface="微软雅黑" panose="020B0503020204020204" pitchFamily="34" charset="-122"/>
              </a:rPr>
              <a:t>5</a:t>
            </a:r>
            <a:r>
              <a:rPr lang="zh-CN" altLang="en-US" dirty="0" smtClean="0">
                <a:latin typeface="微软雅黑" panose="020B0503020204020204" pitchFamily="34" charset="-122"/>
                <a:ea typeface="微软雅黑" panose="020B0503020204020204" pitchFamily="34" charset="-122"/>
              </a:rPr>
              <a:t>、当地奇瑞主要新能源竞</a:t>
            </a:r>
            <a:r>
              <a:rPr lang="zh-CN" altLang="en-US" dirty="0">
                <a:latin typeface="微软雅黑" panose="020B0503020204020204" pitchFamily="34" charset="-122"/>
                <a:ea typeface="微软雅黑" panose="020B0503020204020204" pitchFamily="34" charset="-122"/>
              </a:rPr>
              <a:t>品</a:t>
            </a:r>
            <a:r>
              <a:rPr lang="zh-CN" altLang="en-US" dirty="0" smtClean="0">
                <a:latin typeface="微软雅黑" panose="020B0503020204020204" pitchFamily="34" charset="-122"/>
                <a:ea typeface="微软雅黑" panose="020B0503020204020204" pitchFamily="34" charset="-122"/>
              </a:rPr>
              <a:t>与奇瑞新能源汽车</a:t>
            </a:r>
            <a:r>
              <a:rPr lang="zh-CN" altLang="en-US" dirty="0">
                <a:latin typeface="微软雅黑" panose="020B0503020204020204" pitchFamily="34" charset="-122"/>
                <a:ea typeface="微软雅黑" panose="020B0503020204020204" pitchFamily="34" charset="-122"/>
              </a:rPr>
              <a:t>市场状况分</a:t>
            </a:r>
            <a:r>
              <a:rPr lang="zh-CN" altLang="en-US" dirty="0" smtClean="0">
                <a:latin typeface="微软雅黑" panose="020B0503020204020204" pitchFamily="34" charset="-122"/>
                <a:ea typeface="微软雅黑" panose="020B0503020204020204" pitchFamily="34" charset="-122"/>
              </a:rPr>
              <a:t>析</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pPr>
            <a:r>
              <a:rPr lang="en-US" altLang="zh-CN" dirty="0" smtClean="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、如何</a:t>
            </a:r>
            <a:r>
              <a:rPr lang="zh-CN" altLang="en-US" dirty="0">
                <a:latin typeface="微软雅黑" panose="020B0503020204020204" pitchFamily="34" charset="-122"/>
                <a:ea typeface="微软雅黑" panose="020B0503020204020204" pitchFamily="34" charset="-122"/>
              </a:rPr>
              <a:t>做</a:t>
            </a:r>
            <a:r>
              <a:rPr lang="zh-CN" altLang="en-US" dirty="0" smtClean="0">
                <a:latin typeface="微软雅黑" panose="020B0503020204020204" pitchFamily="34" charset="-122"/>
                <a:ea typeface="微软雅黑" panose="020B0503020204020204" pitchFamily="34" charset="-122"/>
              </a:rPr>
              <a:t>好奇瑞新能源的</a:t>
            </a:r>
            <a:r>
              <a:rPr lang="zh-CN" altLang="en-US" dirty="0">
                <a:latin typeface="微软雅黑" panose="020B0503020204020204" pitchFamily="34" charset="-122"/>
                <a:ea typeface="微软雅黑" panose="020B0503020204020204" pitchFamily="34" charset="-122"/>
              </a:rPr>
              <a:t>具体营销方</a:t>
            </a:r>
            <a:r>
              <a:rPr lang="zh-CN" altLang="en-US" dirty="0" smtClean="0">
                <a:latin typeface="微软雅黑" panose="020B0503020204020204" pitchFamily="34" charset="-122"/>
                <a:ea typeface="微软雅黑" panose="020B0503020204020204" pitchFamily="34" charset="-122"/>
              </a:rPr>
              <a:t>案</a:t>
            </a:r>
            <a:endParaRPr lang="en-US" altLang="zh-CN" dirty="0" smtClean="0">
              <a:latin typeface="微软雅黑" panose="020B0503020204020204" pitchFamily="34" charset="-122"/>
              <a:ea typeface="微软雅黑" panose="020B0503020204020204" pitchFamily="34" charset="-122"/>
            </a:endParaRPr>
          </a:p>
          <a:p>
            <a:pPr marL="342900" lvl="1" indent="-342900">
              <a:lnSpc>
                <a:spcPct val="200000"/>
              </a:lnSpc>
            </a:pPr>
            <a:r>
              <a:rPr lang="en-US" altLang="zh-CN" dirty="0" smtClean="0">
                <a:latin typeface="微软雅黑" panose="020B0503020204020204" pitchFamily="34" charset="-122"/>
                <a:ea typeface="微软雅黑" panose="020B0503020204020204" pitchFamily="34" charset="-122"/>
              </a:rPr>
              <a:t>7</a:t>
            </a:r>
            <a:r>
              <a:rPr lang="zh-CN" altLang="en-US" dirty="0" smtClean="0">
                <a:latin typeface="微软雅黑" panose="020B0503020204020204" pitchFamily="34" charset="-122"/>
                <a:ea typeface="微软雅黑" panose="020B0503020204020204" pitchFamily="34" charset="-122"/>
              </a:rPr>
              <a:t>、经营奇瑞新能源汽车的</a:t>
            </a:r>
            <a:r>
              <a:rPr lang="zh-CN" altLang="en-US" dirty="0">
                <a:latin typeface="微软雅黑" panose="020B0503020204020204" pitchFamily="34" charset="-122"/>
                <a:ea typeface="微软雅黑" panose="020B0503020204020204" pitchFamily="34" charset="-122"/>
              </a:rPr>
              <a:t>投资回报</a:t>
            </a:r>
            <a:r>
              <a:rPr lang="zh-CN" altLang="en-US" dirty="0" smtClean="0">
                <a:latin typeface="微软雅黑" panose="020B0503020204020204" pitchFamily="34" charset="-122"/>
                <a:ea typeface="微软雅黑" panose="020B0503020204020204" pitchFamily="34" charset="-122"/>
              </a:rPr>
              <a:t>分析</a:t>
            </a:r>
            <a:endParaRPr lang="en-US" altLang="zh-CN" dirty="0">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4"/>
          </p:nvPr>
        </p:nvSpPr>
        <p:spPr>
          <a:xfrm>
            <a:off x="8141718" y="6520259"/>
            <a:ext cx="1182810" cy="365125"/>
          </a:xfrm>
        </p:spPr>
        <p:txBody>
          <a:bodyPr/>
          <a:lstStyle/>
          <a:p>
            <a:fld id="{F050765F-0884-4EAD-84A6-4544D6C1E37F}" type="slidenum">
              <a:rPr lang="zh-CN" altLang="en-US" smtClean="0"/>
              <a:pPr/>
              <a:t>12</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642938" y="1428735"/>
            <a:ext cx="7286625" cy="4324261"/>
          </a:xfrm>
          <a:prstGeom prst="rect">
            <a:avLst/>
          </a:prstGeom>
          <a:noFill/>
          <a:ln w="9525">
            <a:noFill/>
            <a:miter lim="800000"/>
          </a:ln>
          <a:effectLst/>
        </p:spPr>
        <p:txBody>
          <a:bodyPr anchor="ctr">
            <a:spAutoFit/>
          </a:bodyPr>
          <a:lstStyle/>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1.1 </a:t>
            </a:r>
            <a:r>
              <a:rPr lang="zh-CN" altLang="en-US" sz="1600" dirty="0">
                <a:latin typeface="微软雅黑" pitchFamily="34" charset="-122"/>
                <a:ea typeface="微软雅黑" pitchFamily="34" charset="-122"/>
                <a:cs typeface="Times New Roman" panose="02020603050405020304" pitchFamily="18" charset="0"/>
              </a:rPr>
              <a:t>公司名称：</a:t>
            </a:r>
            <a:r>
              <a:rPr lang="en-US" altLang="zh-CN" sz="1600" u="sng" dirty="0" smtClean="0">
                <a:latin typeface="微软雅黑" pitchFamily="34" charset="-122"/>
                <a:ea typeface="微软雅黑" pitchFamily="34" charset="-122"/>
                <a:cs typeface="Times New Roman" panose="02020603050405020304" pitchFamily="18" charset="0"/>
              </a:rPr>
              <a:t>__                              ___</a:t>
            </a:r>
            <a:r>
              <a:rPr lang="zh-CN" altLang="en-US" sz="1600" dirty="0">
                <a:latin typeface="微软雅黑" pitchFamily="34" charset="-122"/>
                <a:ea typeface="微软雅黑" pitchFamily="34" charset="-122"/>
                <a:cs typeface="Times New Roman" panose="02020603050405020304" pitchFamily="18" charset="0"/>
              </a:rPr>
              <a:t>；</a:t>
            </a:r>
            <a:endParaRPr lang="en-US" altLang="zh-CN" sz="1600" dirty="0">
              <a:latin typeface="微软雅黑" pitchFamily="34" charset="-122"/>
              <a:ea typeface="微软雅黑" pitchFamily="34" charset="-122"/>
              <a:cs typeface="Times New Roman" panose="02020603050405020304" pitchFamily="18" charset="0"/>
            </a:endParaRPr>
          </a:p>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1.2 </a:t>
            </a:r>
            <a:r>
              <a:rPr lang="zh-CN" altLang="en-US" sz="1600" dirty="0">
                <a:latin typeface="微软雅黑" pitchFamily="34" charset="-122"/>
                <a:ea typeface="微软雅黑" pitchFamily="34" charset="-122"/>
                <a:cs typeface="Times New Roman" panose="02020603050405020304" pitchFamily="18" charset="0"/>
              </a:rPr>
              <a:t>注册资金：</a:t>
            </a:r>
            <a:r>
              <a:rPr lang="en-US" altLang="zh-CN" sz="1600" dirty="0" smtClean="0">
                <a:latin typeface="微软雅黑" pitchFamily="34" charset="-122"/>
                <a:ea typeface="微软雅黑" pitchFamily="34" charset="-122"/>
                <a:cs typeface="Times New Roman" panose="02020603050405020304" pitchFamily="18" charset="0"/>
              </a:rPr>
              <a:t>__</a:t>
            </a:r>
            <a:r>
              <a:rPr lang="en-US" altLang="zh-CN" sz="1600" u="sng" dirty="0" smtClean="0">
                <a:latin typeface="微软雅黑" pitchFamily="34" charset="-122"/>
                <a:ea typeface="微软雅黑" pitchFamily="34" charset="-122"/>
                <a:cs typeface="Times New Roman" panose="02020603050405020304" pitchFamily="18" charset="0"/>
              </a:rPr>
              <a:t>_       _</a:t>
            </a:r>
            <a:r>
              <a:rPr lang="en-US" altLang="zh-CN" sz="1600" dirty="0" smtClean="0">
                <a:latin typeface="微软雅黑" pitchFamily="34" charset="-122"/>
                <a:ea typeface="微软雅黑" pitchFamily="34" charset="-122"/>
                <a:cs typeface="Times New Roman" panose="02020603050405020304" pitchFamily="18" charset="0"/>
              </a:rPr>
              <a:t>__</a:t>
            </a:r>
            <a:r>
              <a:rPr lang="zh-CN" altLang="en-US" sz="1600" dirty="0">
                <a:latin typeface="微软雅黑" pitchFamily="34" charset="-122"/>
                <a:ea typeface="微软雅黑" pitchFamily="34" charset="-122"/>
                <a:cs typeface="Times New Roman" panose="02020603050405020304" pitchFamily="18" charset="0"/>
              </a:rPr>
              <a:t>万元；</a:t>
            </a:r>
            <a:endParaRPr lang="en-US" altLang="zh-CN" sz="1600" dirty="0">
              <a:latin typeface="微软雅黑" pitchFamily="34" charset="-122"/>
              <a:ea typeface="微软雅黑" pitchFamily="34" charset="-122"/>
              <a:cs typeface="Times New Roman" panose="02020603050405020304" pitchFamily="18" charset="0"/>
            </a:endParaRPr>
          </a:p>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1.3 </a:t>
            </a:r>
            <a:r>
              <a:rPr lang="zh-CN" altLang="en-US" sz="1600" dirty="0">
                <a:latin typeface="微软雅黑" pitchFamily="34" charset="-122"/>
                <a:ea typeface="微软雅黑" pitchFamily="34" charset="-122"/>
                <a:cs typeface="Times New Roman" panose="02020603050405020304" pitchFamily="18" charset="0"/>
              </a:rPr>
              <a:t>法人代表：</a:t>
            </a:r>
            <a:r>
              <a:rPr lang="en-US" altLang="zh-CN" sz="1600" dirty="0" smtClean="0">
                <a:latin typeface="微软雅黑" pitchFamily="34" charset="-122"/>
                <a:ea typeface="微软雅黑" pitchFamily="34" charset="-122"/>
                <a:cs typeface="Times New Roman" panose="02020603050405020304" pitchFamily="18" charset="0"/>
              </a:rPr>
              <a:t>__</a:t>
            </a:r>
            <a:r>
              <a:rPr lang="zh-CN" altLang="en-US" sz="1600" u="sng" dirty="0" smtClean="0">
                <a:latin typeface="微软雅黑" pitchFamily="34" charset="-122"/>
                <a:ea typeface="微软雅黑" pitchFamily="34" charset="-122"/>
                <a:cs typeface="Times New Roman" panose="02020603050405020304" pitchFamily="18" charset="0"/>
              </a:rPr>
              <a:t>   </a:t>
            </a:r>
            <a:r>
              <a:rPr lang="en-US" altLang="zh-CN" sz="1600" dirty="0" smtClean="0">
                <a:latin typeface="微软雅黑" pitchFamily="34" charset="-122"/>
                <a:ea typeface="微软雅黑" pitchFamily="34" charset="-122"/>
                <a:cs typeface="Times New Roman" panose="02020603050405020304" pitchFamily="18" charset="0"/>
              </a:rPr>
              <a:t>______;</a:t>
            </a:r>
            <a:endParaRPr lang="en-US" altLang="zh-CN" sz="1600" dirty="0">
              <a:latin typeface="微软雅黑" pitchFamily="34" charset="-122"/>
              <a:ea typeface="微软雅黑" pitchFamily="34" charset="-122"/>
              <a:cs typeface="Times New Roman" panose="02020603050405020304" pitchFamily="18" charset="0"/>
            </a:endParaRPr>
          </a:p>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1.4 </a:t>
            </a:r>
            <a:r>
              <a:rPr lang="zh-CN" altLang="en-US" sz="1600" dirty="0">
                <a:latin typeface="微软雅黑" pitchFamily="34" charset="-122"/>
                <a:ea typeface="微软雅黑" pitchFamily="34" charset="-122"/>
                <a:cs typeface="Times New Roman" panose="02020603050405020304" pitchFamily="18" charset="0"/>
              </a:rPr>
              <a:t>股权结构：</a:t>
            </a:r>
            <a:endParaRPr lang="zh-CN" altLang="en-US" sz="1600" dirty="0">
              <a:latin typeface="微软雅黑" pitchFamily="34" charset="-122"/>
              <a:ea typeface="微软雅黑" pitchFamily="34" charset="-122"/>
            </a:endParaRPr>
          </a:p>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(1) </a:t>
            </a:r>
            <a:r>
              <a:rPr lang="zh-CN" altLang="en-US" sz="1600" dirty="0">
                <a:latin typeface="微软雅黑" pitchFamily="34" charset="-122"/>
                <a:ea typeface="微软雅黑" pitchFamily="34" charset="-122"/>
                <a:cs typeface="Times New Roman" panose="02020603050405020304" pitchFamily="18" charset="0"/>
              </a:rPr>
              <a:t>股东：</a:t>
            </a:r>
            <a:r>
              <a:rPr lang="zh-CN" altLang="en-US" sz="1600" u="sng" dirty="0">
                <a:latin typeface="微软雅黑" pitchFamily="34" charset="-122"/>
                <a:ea typeface="微软雅黑" pitchFamily="34" charset="-122"/>
                <a:cs typeface="Times New Roman" panose="02020603050405020304" pitchFamily="18" charset="0"/>
              </a:rPr>
              <a:t> </a:t>
            </a:r>
            <a:r>
              <a:rPr lang="zh-CN" altLang="en-US" sz="1600" u="sng" dirty="0" smtClean="0">
                <a:latin typeface="微软雅黑" pitchFamily="34" charset="-122"/>
                <a:ea typeface="微软雅黑" pitchFamily="34" charset="-122"/>
                <a:cs typeface="Times New Roman" panose="02020603050405020304" pitchFamily="18" charset="0"/>
              </a:rPr>
              <a:t>                      </a:t>
            </a:r>
            <a:r>
              <a:rPr lang="zh-CN" altLang="en-US" sz="1600" dirty="0" smtClean="0">
                <a:latin typeface="微软雅黑" pitchFamily="34" charset="-122"/>
                <a:ea typeface="微软雅黑" pitchFamily="34" charset="-122"/>
                <a:cs typeface="Times New Roman" panose="02020603050405020304" pitchFamily="18" charset="0"/>
              </a:rPr>
              <a:t>，</a:t>
            </a:r>
            <a:r>
              <a:rPr lang="zh-CN" altLang="en-US" sz="1600" dirty="0">
                <a:latin typeface="微软雅黑" pitchFamily="34" charset="-122"/>
                <a:ea typeface="微软雅黑" pitchFamily="34" charset="-122"/>
                <a:cs typeface="Times New Roman" panose="02020603050405020304" pitchFamily="18" charset="0"/>
              </a:rPr>
              <a:t>参股金额 </a:t>
            </a:r>
            <a:r>
              <a:rPr lang="zh-CN" altLang="en-US" sz="1600" u="sng" dirty="0">
                <a:latin typeface="微软雅黑" pitchFamily="34" charset="-122"/>
                <a:ea typeface="微软雅黑" pitchFamily="34" charset="-122"/>
                <a:cs typeface="Times New Roman" panose="02020603050405020304" pitchFamily="18" charset="0"/>
              </a:rPr>
              <a:t> </a:t>
            </a:r>
            <a:r>
              <a:rPr lang="en-US" altLang="zh-CN" sz="1600" u="sng" dirty="0" smtClean="0">
                <a:latin typeface="微软雅黑" pitchFamily="34" charset="-122"/>
                <a:ea typeface="微软雅黑" pitchFamily="34" charset="-122"/>
                <a:cs typeface="Times New Roman" panose="02020603050405020304" pitchFamily="18" charset="0"/>
              </a:rPr>
              <a:t>         </a:t>
            </a:r>
            <a:r>
              <a:rPr lang="zh-CN" altLang="en-US" sz="1600" dirty="0" smtClean="0">
                <a:latin typeface="微软雅黑" pitchFamily="34" charset="-122"/>
                <a:ea typeface="微软雅黑" pitchFamily="34" charset="-122"/>
                <a:cs typeface="Times New Roman" panose="02020603050405020304" pitchFamily="18" charset="0"/>
              </a:rPr>
              <a:t> </a:t>
            </a:r>
            <a:r>
              <a:rPr lang="zh-CN" altLang="en-US" sz="1600" dirty="0">
                <a:latin typeface="微软雅黑" pitchFamily="34" charset="-122"/>
                <a:ea typeface="微软雅黑" pitchFamily="34" charset="-122"/>
                <a:cs typeface="Times New Roman" panose="02020603050405020304" pitchFamily="18" charset="0"/>
              </a:rPr>
              <a:t>万元， </a:t>
            </a:r>
            <a:r>
              <a:rPr lang="zh-CN" altLang="en-US" sz="1600" dirty="0" smtClean="0">
                <a:latin typeface="微软雅黑" pitchFamily="34" charset="-122"/>
                <a:ea typeface="微软雅黑" pitchFamily="34" charset="-122"/>
                <a:cs typeface="Times New Roman" panose="02020603050405020304" pitchFamily="18" charset="0"/>
              </a:rPr>
              <a:t>占比</a:t>
            </a:r>
            <a:r>
              <a:rPr lang="zh-CN" altLang="en-US" sz="1600" u="sng" dirty="0" smtClean="0">
                <a:latin typeface="微软雅黑" pitchFamily="34" charset="-122"/>
                <a:ea typeface="微软雅黑" pitchFamily="34" charset="-122"/>
                <a:cs typeface="Times New Roman" panose="02020603050405020304" pitchFamily="18" charset="0"/>
              </a:rPr>
              <a:t>        </a:t>
            </a:r>
            <a:r>
              <a:rPr lang="en-US" altLang="zh-CN" sz="1600" u="sng" dirty="0" smtClean="0">
                <a:latin typeface="微软雅黑" pitchFamily="34" charset="-122"/>
                <a:ea typeface="微软雅黑" pitchFamily="34" charset="-122"/>
                <a:cs typeface="Times New Roman" panose="02020603050405020304" pitchFamily="18" charset="0"/>
              </a:rPr>
              <a:t>%</a:t>
            </a:r>
            <a:r>
              <a:rPr lang="zh-CN" altLang="en-US" sz="1600" u="sng" dirty="0" smtClean="0">
                <a:latin typeface="微软雅黑" pitchFamily="34" charset="-122"/>
                <a:ea typeface="微软雅黑" pitchFamily="34" charset="-122"/>
                <a:cs typeface="Times New Roman" panose="02020603050405020304" pitchFamily="18" charset="0"/>
              </a:rPr>
              <a:t>  </a:t>
            </a:r>
            <a:r>
              <a:rPr lang="zh-CN" altLang="en-US" sz="1600" dirty="0" smtClean="0">
                <a:latin typeface="微软雅黑" pitchFamily="34" charset="-122"/>
                <a:ea typeface="微软雅黑" pitchFamily="34" charset="-122"/>
                <a:cs typeface="Times New Roman" panose="02020603050405020304" pitchFamily="18" charset="0"/>
              </a:rPr>
              <a:t>      </a:t>
            </a:r>
            <a:endParaRPr lang="zh-CN" altLang="en-US" sz="1600" dirty="0">
              <a:latin typeface="微软雅黑" pitchFamily="34" charset="-122"/>
              <a:ea typeface="微软雅黑" pitchFamily="34" charset="-122"/>
            </a:endParaRPr>
          </a:p>
          <a:p>
            <a:pPr eaLnBrk="0" hangingPunct="0">
              <a:lnSpc>
                <a:spcPct val="250000"/>
              </a:lnSpc>
              <a:defRPr/>
            </a:pPr>
            <a:r>
              <a:rPr lang="en-US" altLang="zh-CN" sz="1600" dirty="0">
                <a:latin typeface="微软雅黑" pitchFamily="34" charset="-122"/>
                <a:ea typeface="微软雅黑" pitchFamily="34" charset="-122"/>
                <a:cs typeface="Times New Roman" panose="02020603050405020304" pitchFamily="18" charset="0"/>
              </a:rPr>
              <a:t>(2) </a:t>
            </a:r>
            <a:r>
              <a:rPr lang="zh-CN" altLang="en-US" sz="1600" dirty="0">
                <a:latin typeface="微软雅黑" pitchFamily="34" charset="-122"/>
                <a:ea typeface="微软雅黑" pitchFamily="34" charset="-122"/>
                <a:cs typeface="Times New Roman" panose="02020603050405020304" pitchFamily="18" charset="0"/>
              </a:rPr>
              <a:t>股东：</a:t>
            </a:r>
            <a:r>
              <a:rPr lang="zh-CN" altLang="en-US" sz="1600" u="sng" dirty="0">
                <a:latin typeface="微软雅黑" pitchFamily="34" charset="-122"/>
                <a:ea typeface="微软雅黑" pitchFamily="34" charset="-122"/>
                <a:cs typeface="Times New Roman" panose="02020603050405020304" pitchFamily="18" charset="0"/>
              </a:rPr>
              <a:t>                      </a:t>
            </a:r>
            <a:r>
              <a:rPr lang="zh-CN" altLang="en-US" sz="1600" dirty="0">
                <a:latin typeface="微软雅黑" pitchFamily="34" charset="-122"/>
                <a:ea typeface="微软雅黑" pitchFamily="34" charset="-122"/>
                <a:cs typeface="Times New Roman" panose="02020603050405020304" pitchFamily="18" charset="0"/>
              </a:rPr>
              <a:t> ，参股金额 </a:t>
            </a:r>
            <a:r>
              <a:rPr lang="zh-CN" altLang="en-US" sz="1600" u="sng" dirty="0">
                <a:latin typeface="微软雅黑" pitchFamily="34" charset="-122"/>
                <a:ea typeface="微软雅黑" pitchFamily="34" charset="-122"/>
                <a:cs typeface="Times New Roman" panose="02020603050405020304" pitchFamily="18" charset="0"/>
              </a:rPr>
              <a:t>     </a:t>
            </a:r>
            <a:r>
              <a:rPr lang="zh-CN" altLang="en-US" sz="1600" u="sng" dirty="0" smtClean="0">
                <a:latin typeface="微软雅黑" pitchFamily="34" charset="-122"/>
                <a:ea typeface="微软雅黑" pitchFamily="34" charset="-122"/>
                <a:cs typeface="Times New Roman" panose="02020603050405020304" pitchFamily="18" charset="0"/>
              </a:rPr>
              <a:t>     </a:t>
            </a:r>
            <a:r>
              <a:rPr lang="zh-CN" altLang="en-US" sz="1600" dirty="0" smtClean="0">
                <a:latin typeface="微软雅黑" pitchFamily="34" charset="-122"/>
                <a:ea typeface="微软雅黑" pitchFamily="34" charset="-122"/>
                <a:cs typeface="Times New Roman" panose="02020603050405020304" pitchFamily="18" charset="0"/>
              </a:rPr>
              <a:t> </a:t>
            </a:r>
            <a:r>
              <a:rPr lang="zh-CN" altLang="en-US" sz="1600" dirty="0">
                <a:latin typeface="微软雅黑" pitchFamily="34" charset="-122"/>
                <a:ea typeface="微软雅黑" pitchFamily="34" charset="-122"/>
                <a:cs typeface="Times New Roman" panose="02020603050405020304" pitchFamily="18" charset="0"/>
              </a:rPr>
              <a:t>万元， </a:t>
            </a:r>
            <a:r>
              <a:rPr lang="zh-CN" altLang="en-US" sz="1600" dirty="0" smtClean="0">
                <a:latin typeface="微软雅黑" pitchFamily="34" charset="-122"/>
                <a:ea typeface="微软雅黑" pitchFamily="34" charset="-122"/>
                <a:cs typeface="Times New Roman" panose="02020603050405020304" pitchFamily="18" charset="0"/>
              </a:rPr>
              <a:t>占比</a:t>
            </a:r>
            <a:r>
              <a:rPr lang="zh-CN" altLang="en-US" sz="1600" u="sng" dirty="0" smtClean="0">
                <a:latin typeface="微软雅黑" pitchFamily="34" charset="-122"/>
                <a:ea typeface="微软雅黑" pitchFamily="34" charset="-122"/>
                <a:cs typeface="Times New Roman" panose="02020603050405020304" pitchFamily="18" charset="0"/>
              </a:rPr>
              <a:t>        </a:t>
            </a:r>
            <a:r>
              <a:rPr lang="en-US" altLang="zh-CN" sz="1600" u="sng" dirty="0" smtClean="0">
                <a:latin typeface="微软雅黑" pitchFamily="34" charset="-122"/>
                <a:ea typeface="微软雅黑" pitchFamily="34" charset="-122"/>
                <a:cs typeface="Times New Roman" panose="02020603050405020304" pitchFamily="18" charset="0"/>
              </a:rPr>
              <a:t>%</a:t>
            </a:r>
            <a:endParaRPr lang="zh-CN" altLang="en-US" sz="1600" u="sng" dirty="0">
              <a:latin typeface="微软雅黑" pitchFamily="34" charset="-122"/>
              <a:ea typeface="微软雅黑" pitchFamily="34" charset="-122"/>
            </a:endParaRPr>
          </a:p>
          <a:p>
            <a:pPr eaLnBrk="0" hangingPunct="0">
              <a:lnSpc>
                <a:spcPct val="250000"/>
              </a:lnSpc>
              <a:defRPr/>
            </a:pPr>
            <a:r>
              <a:rPr lang="zh-CN" altLang="en-US" sz="1400" dirty="0">
                <a:latin typeface="微软雅黑" pitchFamily="34" charset="-122"/>
                <a:ea typeface="微软雅黑" pitchFamily="34" charset="-122"/>
                <a:cs typeface="Times New Roman" panose="02020603050405020304" pitchFamily="18" charset="0"/>
              </a:rPr>
              <a:t>备注：如果拟申请新公司运</a:t>
            </a:r>
            <a:r>
              <a:rPr lang="zh-CN" altLang="en-US" sz="1400" dirty="0" smtClean="0">
                <a:latin typeface="微软雅黑" pitchFamily="34" charset="-122"/>
                <a:ea typeface="微软雅黑" pitchFamily="34" charset="-122"/>
                <a:cs typeface="Times New Roman" panose="02020603050405020304" pitchFamily="18" charset="0"/>
              </a:rPr>
              <a:t>营奇瑞新能源品</a:t>
            </a:r>
            <a:r>
              <a:rPr lang="zh-CN" altLang="en-US" sz="1400" dirty="0">
                <a:latin typeface="微软雅黑" pitchFamily="34" charset="-122"/>
                <a:ea typeface="微软雅黑" pitchFamily="34" charset="-122"/>
                <a:cs typeface="Times New Roman" panose="02020603050405020304" pitchFamily="18" charset="0"/>
              </a:rPr>
              <a:t>牌，请先明确股权结构。</a:t>
            </a:r>
            <a:r>
              <a:rPr lang="en-US" altLang="zh-CN" sz="1400" dirty="0">
                <a:latin typeface="微软雅黑" pitchFamily="34" charset="-122"/>
                <a:ea typeface="微软雅黑" pitchFamily="34" charset="-122"/>
                <a:cs typeface="Times New Roman" panose="02020603050405020304" pitchFamily="18" charset="0"/>
              </a:rPr>
              <a:t>                                            </a:t>
            </a:r>
          </a:p>
        </p:txBody>
      </p:sp>
      <p:sp>
        <p:nvSpPr>
          <p:cNvPr id="6" name="矩形 5"/>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3.1.1 </a:t>
            </a:r>
            <a:r>
              <a:rPr lang="zh-CN" altLang="en-US" sz="2000" b="1" dirty="0" smtClean="0">
                <a:latin typeface="微软雅黑" pitchFamily="34" charset="-122"/>
                <a:ea typeface="微软雅黑" pitchFamily="34" charset="-122"/>
              </a:rPr>
              <a:t>拟运营奇瑞新能源品牌公司信息</a:t>
            </a:r>
          </a:p>
        </p:txBody>
      </p:sp>
      <p:sp>
        <p:nvSpPr>
          <p:cNvPr id="7" name="灯片编号占位符 4"/>
          <p:cNvSpPr>
            <a:spLocks noGrp="1"/>
          </p:cNvSpPr>
          <p:nvPr>
            <p:ph type="sldNum" sz="quarter" idx="4294967295"/>
          </p:nvPr>
        </p:nvSpPr>
        <p:spPr>
          <a:xfrm>
            <a:off x="8429750" y="6520259"/>
            <a:ext cx="1182810" cy="365125"/>
          </a:xfrm>
          <a:prstGeom prst="rect">
            <a:avLst/>
          </a:prstGeom>
        </p:spPr>
        <p:txBody>
          <a:bodyPr/>
          <a:lstStyle/>
          <a:p>
            <a:fld id="{F050765F-0884-4EAD-84A6-4544D6C1E37F}" type="slidenum">
              <a:rPr lang="zh-CN" altLang="en-US" sz="1300" smtClean="0">
                <a:latin typeface="微软雅黑" pitchFamily="34" charset="-122"/>
                <a:ea typeface="微软雅黑" pitchFamily="34" charset="-122"/>
              </a:rPr>
              <a:pPr/>
              <a:t>13</a:t>
            </a:fld>
            <a:r>
              <a:rPr lang="en-US" altLang="zh-CN" sz="1300" dirty="0" smtClean="0">
                <a:latin typeface="微软雅黑" pitchFamily="34" charset="-122"/>
                <a:ea typeface="微软雅黑" pitchFamily="34" charset="-122"/>
              </a:rPr>
              <a:t>/26</a:t>
            </a:r>
            <a:endParaRPr lang="zh-CN" altLang="en-US" sz="13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323528" y="1268760"/>
          <a:ext cx="8424936" cy="5040560"/>
        </p:xfrm>
        <a:graphic>
          <a:graphicData uri="http://schemas.openxmlformats.org/drawingml/2006/table">
            <a:tbl>
              <a:tblPr/>
              <a:tblGrid>
                <a:gridCol w="2206054"/>
                <a:gridCol w="314226"/>
                <a:gridCol w="3209475"/>
                <a:gridCol w="2695181"/>
              </a:tblGrid>
              <a:tr h="394519">
                <a:tc gridSpan="4">
                  <a:txBody>
                    <a:bodyPr/>
                    <a:lstStyle/>
                    <a:p>
                      <a:pPr algn="ctr">
                        <a:spcAft>
                          <a:spcPts val="0"/>
                        </a:spcAft>
                      </a:pPr>
                      <a:r>
                        <a:rPr lang="zh-CN" altLang="en-US" sz="1600" b="1" kern="100" dirty="0" smtClean="0">
                          <a:solidFill>
                            <a:schemeClr val="tx1"/>
                          </a:solidFill>
                          <a:latin typeface="微软雅黑" panose="020B0503020204020204" pitchFamily="34" charset="-122"/>
                          <a:ea typeface="微软雅黑" panose="020B0503020204020204" pitchFamily="34" charset="-122"/>
                        </a:rPr>
                        <a:t>运营总经理基本信息</a:t>
                      </a:r>
                      <a:endParaRPr lang="zh-CN" sz="1600" b="1"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394663">
                <a:tc>
                  <a:txBody>
                    <a:bodyPr/>
                    <a:lstStyle/>
                    <a:p>
                      <a:pPr algn="just">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姓名</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gridSpan="2">
                  <a:txBody>
                    <a:bodyPr/>
                    <a:lstStyle/>
                    <a:p>
                      <a:pPr algn="just">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性别</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ltLang="en-US"/>
                    </a:p>
                  </a:txBody>
                  <a:tcPr/>
                </a:tc>
                <a:tc>
                  <a:txBody>
                    <a:bodyPr/>
                    <a:lstStyle/>
                    <a:p>
                      <a:pPr algn="l">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出生日期</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394663">
                <a:tc>
                  <a:txBody>
                    <a:bodyPr/>
                    <a:lstStyle/>
                    <a:p>
                      <a:pPr algn="just">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最高学历</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gridSpan="3">
                  <a:txBody>
                    <a:bodyPr/>
                    <a:lstStyle/>
                    <a:p>
                      <a:pPr algn="just">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身份证号码</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ltLang="en-US"/>
                    </a:p>
                  </a:txBody>
                  <a:tcPr/>
                </a:tc>
                <a:tc hMerge="1">
                  <a:txBody>
                    <a:bodyPr/>
                    <a:lstStyle/>
                    <a:p>
                      <a:endParaRPr lang="zh-CN"/>
                    </a:p>
                  </a:txBody>
                  <a:tcPr/>
                </a:tc>
              </a:tr>
              <a:tr h="394663">
                <a:tc gridSpan="4">
                  <a:txBody>
                    <a:bodyPr/>
                    <a:lstStyle/>
                    <a:p>
                      <a:pPr algn="just">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目前所担任的职务</a:t>
                      </a:r>
                      <a:r>
                        <a:rPr lang="zh-CN" sz="1400" kern="100" dirty="0" smtClean="0">
                          <a:solidFill>
                            <a:schemeClr val="tx1"/>
                          </a:solidFill>
                          <a:latin typeface="微软雅黑" panose="020B0503020204020204" pitchFamily="34" charset="-122"/>
                          <a:ea typeface="微软雅黑" panose="020B0503020204020204" pitchFamily="34" charset="-122"/>
                        </a:rPr>
                        <a:t>：</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p>
                  </a:txBody>
                  <a:tcPr/>
                </a:tc>
                <a:tc hMerge="1">
                  <a:txBody>
                    <a:bodyPr/>
                    <a:lstStyle/>
                    <a:p>
                      <a:endParaRPr lang="zh-CN" altLang="en-US"/>
                    </a:p>
                  </a:txBody>
                  <a:tcPr/>
                </a:tc>
                <a:tc hMerge="1">
                  <a:txBody>
                    <a:bodyPr/>
                    <a:lstStyle/>
                    <a:p>
                      <a:endParaRPr lang="zh-CN"/>
                    </a:p>
                  </a:txBody>
                  <a:tcPr/>
                </a:tc>
              </a:tr>
              <a:tr h="394663">
                <a:tc gridSpan="4">
                  <a:txBody>
                    <a:bodyPr/>
                    <a:lstStyle/>
                    <a:p>
                      <a:pPr algn="ctr">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主要经历</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p>
                  </a:txBody>
                  <a:tcPr/>
                </a:tc>
                <a:tc hMerge="1">
                  <a:txBody>
                    <a:bodyPr/>
                    <a:lstStyle/>
                    <a:p>
                      <a:endParaRPr lang="zh-CN" altLang="en-US"/>
                    </a:p>
                  </a:txBody>
                  <a:tcPr/>
                </a:tc>
                <a:tc hMerge="1">
                  <a:txBody>
                    <a:bodyPr/>
                    <a:lstStyle/>
                    <a:p>
                      <a:endParaRPr lang="zh-CN"/>
                    </a:p>
                  </a:txBody>
                  <a:tcPr/>
                </a:tc>
              </a:tr>
              <a:tr h="394663">
                <a:tc gridSpan="2">
                  <a:txBody>
                    <a:bodyPr/>
                    <a:lstStyle/>
                    <a:p>
                      <a:pPr algn="ctr">
                        <a:lnSpc>
                          <a:spcPct val="150000"/>
                        </a:lnSpc>
                        <a:spcAft>
                          <a:spcPts val="0"/>
                        </a:spcAft>
                      </a:pPr>
                      <a:r>
                        <a:rPr lang="zh-CN" sz="1400" kern="100">
                          <a:solidFill>
                            <a:schemeClr val="tx1"/>
                          </a:solidFill>
                          <a:latin typeface="微软雅黑" panose="020B0503020204020204" pitchFamily="34" charset="-122"/>
                          <a:ea typeface="微软雅黑" panose="020B0503020204020204" pitchFamily="34" charset="-122"/>
                        </a:rPr>
                        <a:t>时间</a:t>
                      </a:r>
                      <a:endParaRPr lang="zh-CN" sz="1100" kern="10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algn="ctr">
                        <a:lnSpc>
                          <a:spcPct val="150000"/>
                        </a:lnSpc>
                        <a:spcAft>
                          <a:spcPts val="0"/>
                        </a:spcAft>
                      </a:pPr>
                      <a:endParaRPr lang="zh-CN" sz="1100" kern="100" dirty="0">
                        <a:solidFill>
                          <a:schemeClr val="accent1">
                            <a:lumMod val="50000"/>
                          </a:schemeClr>
                        </a:solidFill>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工作单位或学校（</a:t>
                      </a:r>
                      <a:r>
                        <a:rPr lang="zh-CN" sz="1400" kern="100" dirty="0" smtClean="0">
                          <a:solidFill>
                            <a:schemeClr val="tx1"/>
                          </a:solidFill>
                          <a:latin typeface="微软雅黑" panose="020B0503020204020204" pitchFamily="34" charset="-122"/>
                          <a:ea typeface="微软雅黑" panose="020B0503020204020204" pitchFamily="34" charset="-122"/>
                        </a:rPr>
                        <a:t>从</a:t>
                      </a:r>
                      <a:r>
                        <a:rPr lang="zh-CN" altLang="en-US" sz="1400" kern="100" dirty="0" smtClean="0">
                          <a:solidFill>
                            <a:schemeClr val="tx1"/>
                          </a:solidFill>
                          <a:latin typeface="微软雅黑" panose="020B0503020204020204" pitchFamily="34" charset="-122"/>
                          <a:ea typeface="微软雅黑" panose="020B0503020204020204" pitchFamily="34" charset="-122"/>
                        </a:rPr>
                        <a:t>大学</a:t>
                      </a:r>
                      <a:r>
                        <a:rPr lang="zh-CN" sz="1400" kern="100" dirty="0" smtClean="0">
                          <a:solidFill>
                            <a:schemeClr val="tx1"/>
                          </a:solidFill>
                          <a:latin typeface="微软雅黑" panose="020B0503020204020204" pitchFamily="34" charset="-122"/>
                          <a:ea typeface="微软雅黑" panose="020B0503020204020204" pitchFamily="34" charset="-122"/>
                        </a:rPr>
                        <a:t>开</a:t>
                      </a:r>
                      <a:r>
                        <a:rPr lang="zh-CN" sz="1400" kern="100" dirty="0">
                          <a:solidFill>
                            <a:schemeClr val="tx1"/>
                          </a:solidFill>
                          <a:latin typeface="微软雅黑" panose="020B0503020204020204" pitchFamily="34" charset="-122"/>
                          <a:ea typeface="微软雅黑" panose="020B0503020204020204" pitchFamily="34" charset="-122"/>
                        </a:rPr>
                        <a:t>始）</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a:lnSpc>
                          <a:spcPct val="150000"/>
                        </a:lnSpc>
                        <a:spcAft>
                          <a:spcPts val="0"/>
                        </a:spcAft>
                      </a:pPr>
                      <a:r>
                        <a:rPr lang="zh-CN" sz="1400" kern="100" dirty="0">
                          <a:solidFill>
                            <a:schemeClr val="tx1"/>
                          </a:solidFill>
                          <a:latin typeface="微软雅黑" panose="020B0503020204020204" pitchFamily="34" charset="-122"/>
                          <a:ea typeface="微软雅黑" panose="020B0503020204020204" pitchFamily="34" charset="-122"/>
                        </a:rPr>
                        <a:t>岗位、职务</a:t>
                      </a:r>
                      <a:endParaRPr lang="zh-CN" sz="11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602642">
                <a:tc gridSpan="2">
                  <a:txBody>
                    <a:bodyPr/>
                    <a:lstStyle/>
                    <a:p>
                      <a:pPr algn="just">
                        <a:lnSpc>
                          <a:spcPct val="150000"/>
                        </a:lnSpc>
                        <a:spcAft>
                          <a:spcPts val="0"/>
                        </a:spcAft>
                      </a:pP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r>
                        <a:rPr lang="en-US" altLang="zh-CN" sz="1400" kern="1200" dirty="0" smtClean="0">
                          <a:solidFill>
                            <a:schemeClr val="tx1"/>
                          </a:solidFill>
                          <a:latin typeface="微软雅黑" panose="020B0503020204020204" pitchFamily="34" charset="-122"/>
                          <a:ea typeface="微软雅黑" panose="020B0503020204020204" pitchFamily="34" charset="-122"/>
                          <a:cs typeface="+mn-cs"/>
                        </a:rPr>
                        <a:t>—</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algn="just">
                        <a:lnSpc>
                          <a:spcPct val="150000"/>
                        </a:lnSpc>
                        <a:spcAft>
                          <a:spcPts val="0"/>
                        </a:spcAft>
                      </a:pPr>
                      <a:endParaRPr lang="en-US" sz="1400" kern="100" dirty="0">
                        <a:solidFill>
                          <a:srgbClr val="002060"/>
                        </a:solidFill>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lang="zh-CN" altLang="en-US" dirty="0">
                        <a:solidFill>
                          <a:schemeClr val="tx1"/>
                        </a:solidFill>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640379">
                <a:tc gridSpan="2">
                  <a:txBody>
                    <a:bodyPr/>
                    <a:lstStyle/>
                    <a:p>
                      <a:pPr algn="just">
                        <a:lnSpc>
                          <a:spcPct val="150000"/>
                        </a:lnSpc>
                        <a:spcAft>
                          <a:spcPts val="0"/>
                        </a:spcAft>
                      </a:pP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r>
                        <a:rPr lang="en-US" altLang="zh-CN" sz="1400" kern="1200" dirty="0" smtClean="0">
                          <a:solidFill>
                            <a:schemeClr val="tx1"/>
                          </a:solidFill>
                          <a:latin typeface="微软雅黑" panose="020B0503020204020204" pitchFamily="34" charset="-122"/>
                          <a:ea typeface="微软雅黑" panose="020B0503020204020204" pitchFamily="34" charset="-122"/>
                          <a:cs typeface="+mn-cs"/>
                        </a:rPr>
                        <a:t>—</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algn="just">
                        <a:lnSpc>
                          <a:spcPct val="150000"/>
                        </a:lnSpc>
                        <a:spcAft>
                          <a:spcPts val="0"/>
                        </a:spcAft>
                      </a:pPr>
                      <a:endParaRPr lang="en-US" sz="1400" kern="100" dirty="0">
                        <a:solidFill>
                          <a:srgbClr val="002060"/>
                        </a:solidFill>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lang="zh-CN" altLang="en-US" dirty="0">
                        <a:solidFill>
                          <a:schemeClr val="tx1"/>
                        </a:solidFill>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just">
                        <a:lnSpc>
                          <a:spcPct val="200000"/>
                        </a:lnSpc>
                        <a:spcAft>
                          <a:spcPts val="0"/>
                        </a:spcAft>
                      </a:pPr>
                      <a:endParaRPr lang="zh-CN" sz="1400" kern="100" dirty="0">
                        <a:solidFill>
                          <a:schemeClr val="tx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640379">
                <a:tc gridSpan="2">
                  <a:txBody>
                    <a:bodyPr/>
                    <a:lstStyle/>
                    <a:p>
                      <a:pPr algn="just">
                        <a:lnSpc>
                          <a:spcPct val="150000"/>
                        </a:lnSpc>
                        <a:spcAft>
                          <a:spcPts val="0"/>
                        </a:spcAft>
                      </a:pP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r>
                        <a:rPr lang="en-US" altLang="zh-CN" sz="1400" kern="1200" dirty="0" smtClean="0">
                          <a:solidFill>
                            <a:schemeClr val="tx1"/>
                          </a:solidFill>
                          <a:latin typeface="微软雅黑" panose="020B0503020204020204" pitchFamily="34" charset="-122"/>
                          <a:ea typeface="微软雅黑" panose="020B0503020204020204" pitchFamily="34" charset="-122"/>
                          <a:cs typeface="+mn-cs"/>
                        </a:rPr>
                        <a:t>—</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u="sng" kern="1200" baseline="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年</a:t>
                      </a:r>
                      <a:r>
                        <a:rPr lang="en-US" altLang="zh-CN" sz="1400" u="sng" kern="1200" dirty="0" smtClean="0">
                          <a:solidFill>
                            <a:schemeClr val="tx1"/>
                          </a:solidFill>
                          <a:latin typeface="微软雅黑" panose="020B0503020204020204" pitchFamily="34" charset="-122"/>
                          <a:ea typeface="微软雅黑" panose="020B0503020204020204" pitchFamily="34" charset="-122"/>
                          <a:cs typeface="+mn-cs"/>
                        </a:rPr>
                        <a:t>     </a:t>
                      </a:r>
                      <a:r>
                        <a:rPr lang="zh-CN" altLang="en-US" sz="1400" kern="1200" dirty="0" smtClean="0">
                          <a:solidFill>
                            <a:schemeClr val="tx1"/>
                          </a:solidFill>
                          <a:latin typeface="微软雅黑" panose="020B0503020204020204" pitchFamily="34" charset="-122"/>
                          <a:ea typeface="微软雅黑" panose="020B0503020204020204" pitchFamily="34" charset="-122"/>
                          <a:cs typeface="+mn-cs"/>
                        </a:rPr>
                        <a:t>月</a:t>
                      </a: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algn="just">
                        <a:lnSpc>
                          <a:spcPct val="150000"/>
                        </a:lnSpc>
                        <a:spcAft>
                          <a:spcPts val="0"/>
                        </a:spcAft>
                      </a:pPr>
                      <a:endParaRPr lang="en-US" sz="1400" kern="100" dirty="0">
                        <a:solidFill>
                          <a:srgbClr val="002060"/>
                        </a:solidFill>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lang="zh-CN" altLang="en-US" dirty="0">
                        <a:solidFill>
                          <a:schemeClr val="tx1"/>
                        </a:solidFill>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394663">
                <a:tc gridSpan="2">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lang="zh-CN" altLang="en-US">
                        <a:solidFill>
                          <a:schemeClr val="tx1"/>
                        </a:solidFill>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r h="394663">
                <a:tc gridSpan="2">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endParaRPr lang="zh-CN"/>
                    </a:p>
                  </a:txBody>
                  <a:tcPr marL="68580" marR="68580" marT="0" marB="0">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endParaRPr lang="zh-CN" altLang="en-US">
                        <a:solidFill>
                          <a:schemeClr val="tx1"/>
                        </a:solidFill>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just">
                        <a:lnSpc>
                          <a:spcPct val="150000"/>
                        </a:lnSpc>
                        <a:spcAft>
                          <a:spcPts val="0"/>
                        </a:spcAft>
                      </a:pPr>
                      <a:endParaRPr lang="en-US" sz="1400" kern="100" dirty="0">
                        <a:solidFill>
                          <a:schemeClr val="tx1"/>
                        </a:solidFill>
                        <a:latin typeface="微软雅黑" panose="020B0503020204020204" pitchFamily="34" charset="-122"/>
                        <a:ea typeface="微软雅黑" panose="020B0503020204020204" pitchFamily="34" charset="-122"/>
                      </a:endParaRPr>
                    </a:p>
                  </a:txBody>
                  <a:tcPr marL="68580" marR="68580" marT="0" marB="0" anchor="ctr" anchorCtr="1">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r>
            </a:tbl>
          </a:graphicData>
        </a:graphic>
      </p:graphicFrame>
      <p:sp>
        <p:nvSpPr>
          <p:cNvPr id="6" name="矩形 5"/>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3.1.2 </a:t>
            </a:r>
            <a:r>
              <a:rPr lang="zh-CN" altLang="en-US" sz="2000" b="1" dirty="0" smtClean="0">
                <a:latin typeface="微软雅黑" pitchFamily="34" charset="-122"/>
                <a:ea typeface="微软雅黑" pitchFamily="34" charset="-122"/>
              </a:rPr>
              <a:t>拟运营奇瑞新能源汽车总经理</a:t>
            </a:r>
          </a:p>
        </p:txBody>
      </p:sp>
      <p:sp>
        <p:nvSpPr>
          <p:cNvPr id="4" name="灯片编号占位符 3"/>
          <p:cNvSpPr>
            <a:spLocks noGrp="1"/>
          </p:cNvSpPr>
          <p:nvPr>
            <p:ph type="sldNum" sz="quarter" idx="10"/>
          </p:nvPr>
        </p:nvSpPr>
        <p:spPr>
          <a:xfrm>
            <a:off x="8141840" y="6520259"/>
            <a:ext cx="1182688" cy="365125"/>
          </a:xfrm>
        </p:spPr>
        <p:txBody>
          <a:bodyPr/>
          <a:lstStyle/>
          <a:p>
            <a:pPr>
              <a:defRPr/>
            </a:pPr>
            <a:fld id="{1D1A5D4A-CF6E-4160-9F0E-005B4A143115}" type="slidenum">
              <a:rPr lang="zh-CN" altLang="en-US" smtClean="0">
                <a:solidFill>
                  <a:schemeClr val="tx1"/>
                </a:solidFill>
              </a:rPr>
              <a:pPr>
                <a:defRPr/>
              </a:pPr>
              <a:t>14</a:t>
            </a:fld>
            <a:r>
              <a:rPr lang="en-US" altLang="zh-CN" dirty="0" smtClean="0">
                <a:solidFill>
                  <a:schemeClr val="tx1"/>
                </a:solidFill>
              </a:rPr>
              <a:t>/26</a:t>
            </a:r>
            <a:endParaRPr lang="zh-CN" altLang="en-US"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0" y="476672"/>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3.2.1 </a:t>
            </a:r>
            <a:r>
              <a:rPr lang="zh-CN" altLang="en-US" sz="2000" b="1" dirty="0" smtClean="0">
                <a:latin typeface="微软雅黑" pitchFamily="34" charset="-122"/>
                <a:ea typeface="微软雅黑" pitchFamily="34" charset="-122"/>
              </a:rPr>
              <a:t>经销商拟建场地实际参数与标准对照</a:t>
            </a:r>
          </a:p>
        </p:txBody>
      </p:sp>
      <p:sp>
        <p:nvSpPr>
          <p:cNvPr id="9" name="矩形 1"/>
          <p:cNvSpPr>
            <a:spLocks noChangeArrowheads="1"/>
          </p:cNvSpPr>
          <p:nvPr/>
        </p:nvSpPr>
        <p:spPr bwMode="auto">
          <a:xfrm>
            <a:off x="250825" y="836712"/>
            <a:ext cx="8713788" cy="368300"/>
          </a:xfrm>
          <a:prstGeom prst="rect">
            <a:avLst/>
          </a:prstGeom>
          <a:noFill/>
          <a:ln w="9525">
            <a:noFill/>
            <a:miter lim="800000"/>
          </a:ln>
        </p:spPr>
        <p:txBody>
          <a:bodyPr/>
          <a:lstStyle/>
          <a:p>
            <a:r>
              <a:rPr lang="en-US" altLang="zh-CN" sz="1600" b="1" dirty="0">
                <a:latin typeface="微软雅黑" pitchFamily="34" charset="-122"/>
                <a:ea typeface="微软雅黑" pitchFamily="34" charset="-122"/>
              </a:rPr>
              <a:t>4. </a:t>
            </a:r>
            <a:r>
              <a:rPr lang="zh-CN" altLang="en-US" sz="1600" b="1" dirty="0">
                <a:latin typeface="微软雅黑" pitchFamily="34" charset="-122"/>
                <a:ea typeface="微软雅黑" pitchFamily="34" charset="-122"/>
              </a:rPr>
              <a:t>拟建场地实际参数与标准对照</a:t>
            </a:r>
          </a:p>
        </p:txBody>
      </p:sp>
      <p:sp>
        <p:nvSpPr>
          <p:cNvPr id="6" name="灯片编号占位符 5"/>
          <p:cNvSpPr>
            <a:spLocks noGrp="1"/>
          </p:cNvSpPr>
          <p:nvPr>
            <p:ph type="sldNum" sz="quarter" idx="10"/>
          </p:nvPr>
        </p:nvSpPr>
        <p:spPr>
          <a:xfrm>
            <a:off x="8213848" y="6520259"/>
            <a:ext cx="1182688" cy="365125"/>
          </a:xfrm>
        </p:spPr>
        <p:txBody>
          <a:bodyPr/>
          <a:lstStyle/>
          <a:p>
            <a:pPr>
              <a:defRPr/>
            </a:pPr>
            <a:fld id="{1D1A5D4A-CF6E-4160-9F0E-005B4A143115}" type="slidenum">
              <a:rPr lang="zh-CN" altLang="en-US" smtClean="0">
                <a:solidFill>
                  <a:schemeClr val="tx1"/>
                </a:solidFill>
              </a:rPr>
              <a:pPr>
                <a:defRPr/>
              </a:pPr>
              <a:t>15</a:t>
            </a:fld>
            <a:r>
              <a:rPr lang="en-US" altLang="zh-CN" dirty="0" smtClean="0">
                <a:solidFill>
                  <a:schemeClr val="tx1"/>
                </a:solidFill>
              </a:rPr>
              <a:t>/26</a:t>
            </a:r>
            <a:endParaRPr lang="zh-CN" altLang="en-US" dirty="0">
              <a:solidFill>
                <a:schemeClr val="tx1"/>
              </a:solidFill>
            </a:endParaRPr>
          </a:p>
        </p:txBody>
      </p:sp>
      <p:graphicFrame>
        <p:nvGraphicFramePr>
          <p:cNvPr id="7" name="表格 6"/>
          <p:cNvGraphicFramePr>
            <a:graphicFrameLocks noGrp="1"/>
          </p:cNvGraphicFramePr>
          <p:nvPr>
            <p:extLst>
              <p:ext uri="{D42A27DB-BD31-4B8C-83A1-F6EECF244321}">
                <p14:modId xmlns:p14="http://schemas.microsoft.com/office/powerpoint/2010/main" val="385720214"/>
              </p:ext>
            </p:extLst>
          </p:nvPr>
        </p:nvGraphicFramePr>
        <p:xfrm>
          <a:off x="395536" y="1311052"/>
          <a:ext cx="8352927" cy="5070272"/>
        </p:xfrm>
        <a:graphic>
          <a:graphicData uri="http://schemas.openxmlformats.org/drawingml/2006/table">
            <a:tbl>
              <a:tblPr firstRow="1" firstCol="1" bandRow="1">
                <a:tableStyleId>{5C22544A-7EE6-4342-B048-85BDC9FD1C3A}</a:tableStyleId>
              </a:tblPr>
              <a:tblGrid>
                <a:gridCol w="583167"/>
                <a:gridCol w="548864"/>
                <a:gridCol w="1560738"/>
                <a:gridCol w="651776"/>
                <a:gridCol w="651776"/>
                <a:gridCol w="651776"/>
                <a:gridCol w="651776"/>
                <a:gridCol w="994815"/>
                <a:gridCol w="994815"/>
                <a:gridCol w="1063424"/>
              </a:tblGrid>
              <a:tr h="326880">
                <a:tc rowSpan="2" gridSpan="3">
                  <a:txBody>
                    <a:bodyPr/>
                    <a:lstStyle/>
                    <a:p>
                      <a:pPr algn="ctr">
                        <a:spcAft>
                          <a:spcPts val="0"/>
                        </a:spcAft>
                      </a:pPr>
                      <a:r>
                        <a:rPr lang="zh-CN" altLang="en-US" sz="1200" kern="100" dirty="0" smtClean="0">
                          <a:solidFill>
                            <a:schemeClr val="tx1"/>
                          </a:solidFill>
                          <a:effectLst/>
                          <a:latin typeface="微软雅黑" pitchFamily="34" charset="-122"/>
                          <a:ea typeface="微软雅黑" pitchFamily="34" charset="-122"/>
                        </a:rPr>
                        <a:t>分类</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endParaRPr lang="zh-CN" altLang="en-US"/>
                    </a:p>
                  </a:txBody>
                  <a:tcPr/>
                </a:tc>
                <a:tc rowSpan="2" hMerge="1">
                  <a:txBody>
                    <a:bodyPr/>
                    <a:lstStyle/>
                    <a:p>
                      <a:endParaRPr lang="zh-CN" altLang="en-US"/>
                    </a:p>
                  </a:txBody>
                  <a:tcPr/>
                </a:tc>
                <a:tc gridSpan="4">
                  <a:txBody>
                    <a:bodyPr/>
                    <a:lstStyle/>
                    <a:p>
                      <a:pPr algn="ctr">
                        <a:spcAft>
                          <a:spcPts val="0"/>
                        </a:spcAft>
                      </a:pPr>
                      <a:r>
                        <a:rPr lang="zh-CN" altLang="en-US" sz="1200" kern="100" dirty="0" smtClean="0">
                          <a:solidFill>
                            <a:schemeClr val="tx1"/>
                          </a:solidFill>
                          <a:effectLst/>
                          <a:latin typeface="微软雅黑" pitchFamily="34" charset="-122"/>
                          <a:ea typeface="微软雅黑" pitchFamily="34" charset="-122"/>
                        </a:rPr>
                        <a:t>场地标准</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spcAft>
                          <a:spcPts val="0"/>
                        </a:spcAft>
                      </a:pPr>
                      <a:r>
                        <a:rPr lang="zh-CN" altLang="en-US" sz="1200" kern="100" dirty="0" smtClean="0">
                          <a:solidFill>
                            <a:schemeClr val="tx1"/>
                          </a:solidFill>
                          <a:effectLst/>
                          <a:latin typeface="微软雅黑" pitchFamily="34" charset="-122"/>
                          <a:ea typeface="微软雅黑" pitchFamily="34" charset="-122"/>
                        </a:rPr>
                        <a:t>场地实际</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spcAft>
                          <a:spcPts val="0"/>
                        </a:spcAft>
                      </a:pPr>
                      <a:r>
                        <a:rPr lang="zh-CN" altLang="en-US" sz="1200" kern="100" dirty="0" smtClean="0">
                          <a:solidFill>
                            <a:schemeClr val="tx1"/>
                          </a:solidFill>
                          <a:effectLst/>
                          <a:latin typeface="微软雅黑" pitchFamily="34" charset="-122"/>
                          <a:ea typeface="微软雅黑" pitchFamily="34" charset="-122"/>
                        </a:rPr>
                        <a:t>存在的问题</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ctr">
                        <a:spcAft>
                          <a:spcPts val="0"/>
                        </a:spcAft>
                      </a:pPr>
                      <a:r>
                        <a:rPr lang="zh-CN" altLang="en-US" sz="1200" kern="100" dirty="0" smtClean="0">
                          <a:solidFill>
                            <a:schemeClr val="tx1"/>
                          </a:solidFill>
                          <a:effectLst/>
                          <a:latin typeface="微软雅黑" pitchFamily="34" charset="-122"/>
                          <a:ea typeface="微软雅黑" pitchFamily="34" charset="-122"/>
                        </a:rPr>
                        <a:t>备注</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26880">
                <a:tc gridSpan="3"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a:txBody>
                    <a:bodyPr/>
                    <a:lstStyle/>
                    <a:p>
                      <a:pPr algn="ctr">
                        <a:spcAft>
                          <a:spcPts val="0"/>
                        </a:spcAft>
                      </a:pPr>
                      <a:r>
                        <a:rPr lang="en-US" sz="1200" kern="0" dirty="0">
                          <a:solidFill>
                            <a:schemeClr val="tx1"/>
                          </a:solidFill>
                          <a:effectLst/>
                          <a:latin typeface="微软雅黑" pitchFamily="34" charset="-122"/>
                          <a:ea typeface="微软雅黑" pitchFamily="34" charset="-122"/>
                        </a:rPr>
                        <a:t>A</a:t>
                      </a:r>
                      <a:r>
                        <a:rPr lang="zh-CN" sz="1200" kern="0" dirty="0">
                          <a:solidFill>
                            <a:schemeClr val="tx1"/>
                          </a:solidFill>
                          <a:effectLst/>
                          <a:latin typeface="微软雅黑" pitchFamily="34" charset="-122"/>
                          <a:ea typeface="微软雅黑" pitchFamily="34" charset="-122"/>
                        </a:rPr>
                        <a:t>级</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kern="0" dirty="0">
                          <a:solidFill>
                            <a:schemeClr val="tx1"/>
                          </a:solidFill>
                          <a:effectLst/>
                          <a:latin typeface="微软雅黑" pitchFamily="34" charset="-122"/>
                          <a:ea typeface="微软雅黑" pitchFamily="34" charset="-122"/>
                        </a:rPr>
                        <a:t>B</a:t>
                      </a:r>
                      <a:r>
                        <a:rPr lang="zh-CN" sz="1200" kern="0" dirty="0">
                          <a:solidFill>
                            <a:schemeClr val="tx1"/>
                          </a:solidFill>
                          <a:effectLst/>
                          <a:latin typeface="微软雅黑" pitchFamily="34" charset="-122"/>
                          <a:ea typeface="微软雅黑" pitchFamily="34" charset="-122"/>
                        </a:rPr>
                        <a:t>级</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kern="0" dirty="0">
                          <a:solidFill>
                            <a:schemeClr val="tx1"/>
                          </a:solidFill>
                          <a:effectLst/>
                          <a:latin typeface="微软雅黑" pitchFamily="34" charset="-122"/>
                          <a:ea typeface="微软雅黑" pitchFamily="34" charset="-122"/>
                        </a:rPr>
                        <a:t>C</a:t>
                      </a:r>
                      <a:r>
                        <a:rPr lang="zh-CN" sz="1200" kern="0" dirty="0">
                          <a:solidFill>
                            <a:schemeClr val="tx1"/>
                          </a:solidFill>
                          <a:effectLst/>
                          <a:latin typeface="微软雅黑" pitchFamily="34" charset="-122"/>
                          <a:ea typeface="微软雅黑" pitchFamily="34" charset="-122"/>
                        </a:rPr>
                        <a:t>级</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spcAft>
                          <a:spcPts val="0"/>
                        </a:spcAft>
                      </a:pPr>
                      <a:r>
                        <a:rPr lang="en-US" sz="1200" kern="0" dirty="0">
                          <a:solidFill>
                            <a:schemeClr val="tx1"/>
                          </a:solidFill>
                          <a:effectLst/>
                          <a:latin typeface="微软雅黑" pitchFamily="34" charset="-122"/>
                          <a:ea typeface="微软雅黑" pitchFamily="34" charset="-122"/>
                          <a:cs typeface="+mn-cs"/>
                        </a:rPr>
                        <a:t>C1</a:t>
                      </a:r>
                      <a:r>
                        <a:rPr lang="zh-CN" sz="1200" kern="0" dirty="0">
                          <a:solidFill>
                            <a:schemeClr val="tx1"/>
                          </a:solidFill>
                          <a:effectLst/>
                          <a:latin typeface="微软雅黑" pitchFamily="34" charset="-122"/>
                          <a:ea typeface="微软雅黑" pitchFamily="34" charset="-122"/>
                          <a:cs typeface="+mn-cs"/>
                        </a:rPr>
                        <a:t>级</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rowSpan="8">
                  <a:txBody>
                    <a:bodyPr/>
                    <a:lstStyle/>
                    <a:p>
                      <a:pPr algn="ctr">
                        <a:spcAft>
                          <a:spcPts val="0"/>
                        </a:spcAft>
                      </a:pPr>
                      <a:r>
                        <a:rPr lang="zh-CN" sz="1200" kern="0" dirty="0">
                          <a:solidFill>
                            <a:schemeClr val="tx1"/>
                          </a:solidFill>
                          <a:effectLst/>
                          <a:latin typeface="微软雅黑" pitchFamily="34" charset="-122"/>
                          <a:ea typeface="微软雅黑" pitchFamily="34" charset="-122"/>
                        </a:rPr>
                        <a:t>标准</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spcAft>
                          <a:spcPts val="0"/>
                        </a:spcAft>
                      </a:pPr>
                      <a:r>
                        <a:rPr lang="zh-CN" sz="1200" kern="0" dirty="0">
                          <a:solidFill>
                            <a:schemeClr val="tx1"/>
                          </a:solidFill>
                          <a:effectLst/>
                          <a:latin typeface="微软雅黑" pitchFamily="34" charset="-122"/>
                          <a:ea typeface="微软雅黑" pitchFamily="34" charset="-122"/>
                        </a:rPr>
                        <a:t>临街宽度（</a:t>
                      </a:r>
                      <a:r>
                        <a:rPr lang="en-US" sz="1200" kern="0" dirty="0">
                          <a:solidFill>
                            <a:schemeClr val="tx1"/>
                          </a:solidFill>
                          <a:effectLst/>
                          <a:latin typeface="微软雅黑" pitchFamily="34" charset="-122"/>
                          <a:ea typeface="微软雅黑" pitchFamily="34" charset="-122"/>
                        </a:rPr>
                        <a:t>m</a:t>
                      </a:r>
                      <a:r>
                        <a:rPr lang="zh-CN" sz="1200" kern="0" dirty="0">
                          <a:solidFill>
                            <a:schemeClr val="tx1"/>
                          </a:solidFill>
                          <a:effectLst/>
                          <a:latin typeface="微软雅黑" pitchFamily="34" charset="-122"/>
                          <a:ea typeface="微软雅黑" pitchFamily="34" charset="-122"/>
                        </a:rPr>
                        <a:t>）</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30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25</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20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15</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gridSpan="2">
                  <a:txBody>
                    <a:bodyPr/>
                    <a:lstStyle/>
                    <a:p>
                      <a:pPr algn="ctr">
                        <a:spcAft>
                          <a:spcPts val="0"/>
                        </a:spcAft>
                      </a:pPr>
                      <a:r>
                        <a:rPr lang="zh-CN" sz="1200" kern="0" dirty="0">
                          <a:solidFill>
                            <a:schemeClr val="tx1"/>
                          </a:solidFill>
                          <a:effectLst/>
                          <a:latin typeface="微软雅黑" pitchFamily="34" charset="-122"/>
                          <a:ea typeface="微软雅黑" pitchFamily="34" charset="-122"/>
                        </a:rPr>
                        <a:t>店面高度（</a:t>
                      </a:r>
                      <a:r>
                        <a:rPr lang="en-US" sz="1200" kern="0" dirty="0">
                          <a:solidFill>
                            <a:schemeClr val="tx1"/>
                          </a:solidFill>
                          <a:effectLst/>
                          <a:latin typeface="微软雅黑" pitchFamily="34" charset="-122"/>
                          <a:ea typeface="微软雅黑" pitchFamily="34" charset="-122"/>
                        </a:rPr>
                        <a:t>m</a:t>
                      </a:r>
                      <a:r>
                        <a:rPr lang="zh-CN" sz="1200" kern="0" dirty="0">
                          <a:solidFill>
                            <a:schemeClr val="tx1"/>
                          </a:solidFill>
                          <a:effectLst/>
                          <a:latin typeface="微软雅黑" pitchFamily="34" charset="-122"/>
                          <a:ea typeface="微软雅黑" pitchFamily="34" charset="-122"/>
                        </a:rPr>
                        <a:t>）</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ltLang="en-US"/>
                    </a:p>
                  </a:txBody>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6</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6</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4</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3</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rowSpan="3">
                  <a:txBody>
                    <a:bodyPr/>
                    <a:lstStyle/>
                    <a:p>
                      <a:pPr algn="ctr">
                        <a:spcAft>
                          <a:spcPts val="0"/>
                        </a:spcAft>
                      </a:pPr>
                      <a:r>
                        <a:rPr lang="zh-CN" sz="1200" kern="0" dirty="0">
                          <a:solidFill>
                            <a:schemeClr val="tx1"/>
                          </a:solidFill>
                          <a:effectLst/>
                          <a:latin typeface="微软雅黑" pitchFamily="34" charset="-122"/>
                          <a:ea typeface="微软雅黑" pitchFamily="34" charset="-122"/>
                        </a:rPr>
                        <a:t>销售</a:t>
                      </a:r>
                      <a:r>
                        <a:rPr lang="en-US" sz="1200" kern="0" dirty="0">
                          <a:solidFill>
                            <a:schemeClr val="tx1"/>
                          </a:solidFill>
                          <a:effectLst/>
                          <a:latin typeface="微软雅黑" pitchFamily="34" charset="-122"/>
                          <a:ea typeface="微软雅黑" pitchFamily="34" charset="-122"/>
                        </a:rPr>
                        <a:t/>
                      </a:r>
                      <a:br>
                        <a:rPr lang="en-US" sz="1200" kern="0" dirty="0">
                          <a:solidFill>
                            <a:schemeClr val="tx1"/>
                          </a:solidFill>
                          <a:effectLst/>
                          <a:latin typeface="微软雅黑" pitchFamily="34" charset="-122"/>
                          <a:ea typeface="微软雅黑" pitchFamily="34" charset="-122"/>
                        </a:rPr>
                      </a:br>
                      <a:r>
                        <a:rPr lang="zh-CN" sz="1200" kern="0" dirty="0">
                          <a:solidFill>
                            <a:schemeClr val="tx1"/>
                          </a:solidFill>
                          <a:effectLst/>
                          <a:latin typeface="微软雅黑" pitchFamily="34" charset="-122"/>
                          <a:ea typeface="微软雅黑" pitchFamily="34" charset="-122"/>
                        </a:rPr>
                        <a:t>面积</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zh-CN" sz="1200" kern="0" dirty="0">
                          <a:solidFill>
                            <a:schemeClr val="tx1"/>
                          </a:solidFill>
                          <a:effectLst/>
                          <a:latin typeface="微软雅黑" pitchFamily="34" charset="-122"/>
                          <a:ea typeface="微软雅黑" pitchFamily="34" charset="-122"/>
                        </a:rPr>
                        <a:t>一层实用面积（</a:t>
                      </a:r>
                      <a:r>
                        <a:rPr lang="en-US" sz="1200" kern="0" dirty="0">
                          <a:solidFill>
                            <a:schemeClr val="tx1"/>
                          </a:solidFill>
                          <a:effectLst/>
                          <a:latin typeface="微软雅黑" pitchFamily="34" charset="-122"/>
                          <a:ea typeface="微软雅黑" pitchFamily="34" charset="-122"/>
                        </a:rPr>
                        <a:t>m</a:t>
                      </a:r>
                      <a:r>
                        <a:rPr lang="zh-CN" sz="1200" kern="0" dirty="0">
                          <a:solidFill>
                            <a:schemeClr val="tx1"/>
                          </a:solidFill>
                          <a:effectLst/>
                          <a:latin typeface="微软雅黑" pitchFamily="34" charset="-122"/>
                          <a:ea typeface="微软雅黑" pitchFamily="34" charset="-122"/>
                        </a:rPr>
                        <a:t>²）</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600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450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350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200</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200" kern="0" dirty="0">
                          <a:solidFill>
                            <a:schemeClr val="tx1"/>
                          </a:solidFill>
                          <a:effectLst/>
                          <a:latin typeface="微软雅黑" pitchFamily="34" charset="-122"/>
                          <a:ea typeface="微软雅黑" pitchFamily="34" charset="-122"/>
                        </a:rPr>
                        <a:t>二层实用面积（</a:t>
                      </a:r>
                      <a:r>
                        <a:rPr lang="en-US" sz="1200" kern="0" dirty="0">
                          <a:solidFill>
                            <a:schemeClr val="tx1"/>
                          </a:solidFill>
                          <a:effectLst/>
                          <a:latin typeface="微软雅黑" pitchFamily="34" charset="-122"/>
                          <a:ea typeface="微软雅黑" pitchFamily="34" charset="-122"/>
                        </a:rPr>
                        <a:t>m</a:t>
                      </a:r>
                      <a:r>
                        <a:rPr lang="zh-CN" sz="1200" kern="0" dirty="0">
                          <a:solidFill>
                            <a:schemeClr val="tx1"/>
                          </a:solidFill>
                          <a:effectLst/>
                          <a:latin typeface="微软雅黑" pitchFamily="34" charset="-122"/>
                          <a:ea typeface="微软雅黑" pitchFamily="34" charset="-122"/>
                        </a:rPr>
                        <a:t>²）</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a:solidFill>
                            <a:schemeClr val="tx1"/>
                          </a:solidFill>
                          <a:effectLst/>
                          <a:latin typeface="微软雅黑" pitchFamily="34" charset="-122"/>
                          <a:ea typeface="微软雅黑" pitchFamily="34" charset="-122"/>
                        </a:rPr>
                        <a:t>≥</a:t>
                      </a:r>
                      <a:r>
                        <a:rPr lang="en-US" sz="1200" kern="0">
                          <a:solidFill>
                            <a:schemeClr val="tx1"/>
                          </a:solidFill>
                          <a:effectLst/>
                          <a:latin typeface="微软雅黑" pitchFamily="34" charset="-122"/>
                          <a:ea typeface="微软雅黑" pitchFamily="34" charset="-122"/>
                        </a:rPr>
                        <a:t>270</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225</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200" kern="0" dirty="0">
                          <a:solidFill>
                            <a:schemeClr val="tx1"/>
                          </a:solidFill>
                          <a:effectLst/>
                          <a:latin typeface="微软雅黑" pitchFamily="34" charset="-122"/>
                          <a:ea typeface="微软雅黑" pitchFamily="34" charset="-122"/>
                        </a:rPr>
                        <a:t>/</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总计</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870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675</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350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200</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rowSpan="3">
                  <a:txBody>
                    <a:bodyPr/>
                    <a:lstStyle/>
                    <a:p>
                      <a:pPr algn="ctr">
                        <a:spcAft>
                          <a:spcPts val="0"/>
                        </a:spcAft>
                      </a:pPr>
                      <a:r>
                        <a:rPr lang="zh-CN" sz="1200" kern="0">
                          <a:solidFill>
                            <a:schemeClr val="tx1"/>
                          </a:solidFill>
                          <a:effectLst/>
                          <a:latin typeface="微软雅黑" pitchFamily="34" charset="-122"/>
                          <a:ea typeface="微软雅黑" pitchFamily="34" charset="-122"/>
                        </a:rPr>
                        <a:t>售后</a:t>
                      </a:r>
                      <a:r>
                        <a:rPr lang="en-US" sz="1200" kern="0">
                          <a:solidFill>
                            <a:schemeClr val="tx1"/>
                          </a:solidFill>
                          <a:effectLst/>
                          <a:latin typeface="微软雅黑" pitchFamily="34" charset="-122"/>
                          <a:ea typeface="微软雅黑" pitchFamily="34" charset="-122"/>
                        </a:rPr>
                        <a:t/>
                      </a:r>
                      <a:br>
                        <a:rPr lang="en-US" sz="1200" kern="0">
                          <a:solidFill>
                            <a:schemeClr val="tx1"/>
                          </a:solidFill>
                          <a:effectLst/>
                          <a:latin typeface="微软雅黑" pitchFamily="34" charset="-122"/>
                          <a:ea typeface="微软雅黑" pitchFamily="34" charset="-122"/>
                        </a:rPr>
                      </a:br>
                      <a:r>
                        <a:rPr lang="zh-CN" sz="1200" kern="0">
                          <a:solidFill>
                            <a:schemeClr val="tx1"/>
                          </a:solidFill>
                          <a:effectLst/>
                          <a:latin typeface="微软雅黑" pitchFamily="34" charset="-122"/>
                          <a:ea typeface="微软雅黑" pitchFamily="34" charset="-122"/>
                        </a:rPr>
                        <a:t>面积</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Aft>
                          <a:spcPts val="0"/>
                        </a:spcAft>
                      </a:pPr>
                      <a:r>
                        <a:rPr lang="zh-CN" sz="1200" kern="0">
                          <a:solidFill>
                            <a:schemeClr val="tx1"/>
                          </a:solidFill>
                          <a:effectLst/>
                          <a:latin typeface="微软雅黑" pitchFamily="34" charset="-122"/>
                          <a:ea typeface="微软雅黑" pitchFamily="34" charset="-122"/>
                        </a:rPr>
                        <a:t>一层维修车间</a:t>
                      </a:r>
                      <a:r>
                        <a:rPr lang="en-US" sz="1200" kern="0">
                          <a:solidFill>
                            <a:schemeClr val="tx1"/>
                          </a:solidFill>
                          <a:effectLst/>
                          <a:latin typeface="微软雅黑" pitchFamily="34" charset="-122"/>
                          <a:ea typeface="微软雅黑" pitchFamily="34" charset="-122"/>
                        </a:rPr>
                        <a:t/>
                      </a:r>
                      <a:br>
                        <a:rPr lang="en-US" sz="1200" kern="0">
                          <a:solidFill>
                            <a:schemeClr val="tx1"/>
                          </a:solidFill>
                          <a:effectLst/>
                          <a:latin typeface="微软雅黑" pitchFamily="34" charset="-122"/>
                          <a:ea typeface="微软雅黑" pitchFamily="34" charset="-122"/>
                        </a:rPr>
                      </a:br>
                      <a:r>
                        <a:rPr lang="zh-CN" sz="1200" kern="0">
                          <a:solidFill>
                            <a:schemeClr val="tx1"/>
                          </a:solidFill>
                          <a:effectLst/>
                          <a:latin typeface="微软雅黑" pitchFamily="34" charset="-122"/>
                          <a:ea typeface="微软雅黑" pitchFamily="34" charset="-122"/>
                        </a:rPr>
                        <a:t>实用面积（</a:t>
                      </a:r>
                      <a:r>
                        <a:rPr lang="en-US" sz="1200" kern="0">
                          <a:solidFill>
                            <a:schemeClr val="tx1"/>
                          </a:solidFill>
                          <a:effectLst/>
                          <a:latin typeface="微软雅黑" pitchFamily="34" charset="-122"/>
                          <a:ea typeface="微软雅黑" pitchFamily="34" charset="-122"/>
                        </a:rPr>
                        <a:t>m</a:t>
                      </a:r>
                      <a:r>
                        <a:rPr lang="zh-CN" sz="1200" kern="0">
                          <a:solidFill>
                            <a:schemeClr val="tx1"/>
                          </a:solidFill>
                          <a:effectLst/>
                          <a:latin typeface="微软雅黑" pitchFamily="34" charset="-122"/>
                          <a:ea typeface="微软雅黑" pitchFamily="34" charset="-122"/>
                        </a:rPr>
                        <a:t>²）</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a:solidFill>
                            <a:schemeClr val="tx1"/>
                          </a:solidFill>
                          <a:effectLst/>
                          <a:latin typeface="微软雅黑" pitchFamily="34" charset="-122"/>
                          <a:ea typeface="微软雅黑" pitchFamily="34" charset="-122"/>
                        </a:rPr>
                        <a:t>≥</a:t>
                      </a:r>
                      <a:r>
                        <a:rPr lang="en-US" sz="1200" kern="0">
                          <a:solidFill>
                            <a:schemeClr val="tx1"/>
                          </a:solidFill>
                          <a:effectLst/>
                          <a:latin typeface="微软雅黑" pitchFamily="34" charset="-122"/>
                          <a:ea typeface="微软雅黑" pitchFamily="34" charset="-122"/>
                        </a:rPr>
                        <a:t>450</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375</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200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160</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vMerge="1">
                  <a:txBody>
                    <a:bodyPr/>
                    <a:lstStyle/>
                    <a:p>
                      <a:endParaRPr lang="zh-CN" altLang="en-US"/>
                    </a:p>
                  </a:txBody>
                  <a:tcPr/>
                </a:tc>
                <a:tc>
                  <a:txBody>
                    <a:bodyPr/>
                    <a:lstStyle/>
                    <a:p>
                      <a:pPr algn="l">
                        <a:spcAft>
                          <a:spcPts val="0"/>
                        </a:spcAft>
                      </a:pPr>
                      <a:r>
                        <a:rPr lang="zh-CN" sz="1200" kern="0">
                          <a:solidFill>
                            <a:schemeClr val="tx1"/>
                          </a:solidFill>
                          <a:effectLst/>
                          <a:latin typeface="微软雅黑" pitchFamily="34" charset="-122"/>
                          <a:ea typeface="微软雅黑" pitchFamily="34" charset="-122"/>
                        </a:rPr>
                        <a:t>二层部分功能区实用面积</a:t>
                      </a:r>
                      <a:r>
                        <a:rPr lang="en-US" sz="1200" kern="0">
                          <a:solidFill>
                            <a:schemeClr val="tx1"/>
                          </a:solidFill>
                          <a:effectLst/>
                          <a:latin typeface="微软雅黑" pitchFamily="34" charset="-122"/>
                          <a:ea typeface="微软雅黑" pitchFamily="34" charset="-122"/>
                        </a:rPr>
                        <a:t>(</a:t>
                      </a:r>
                      <a:r>
                        <a:rPr lang="zh-CN" sz="1200" kern="0">
                          <a:solidFill>
                            <a:schemeClr val="tx1"/>
                          </a:solidFill>
                          <a:effectLst/>
                          <a:latin typeface="微软雅黑" pitchFamily="34" charset="-122"/>
                          <a:ea typeface="微软雅黑" pitchFamily="34" charset="-122"/>
                        </a:rPr>
                        <a:t>储备扩充</a:t>
                      </a:r>
                      <a:r>
                        <a:rPr lang="en-US" sz="1200" kern="0">
                          <a:solidFill>
                            <a:schemeClr val="tx1"/>
                          </a:solidFill>
                          <a:effectLst/>
                          <a:latin typeface="微软雅黑" pitchFamily="34" charset="-122"/>
                          <a:ea typeface="微软雅黑" pitchFamily="34" charset="-122"/>
                        </a:rPr>
                        <a:t>)</a:t>
                      </a:r>
                      <a:r>
                        <a:rPr lang="zh-CN" sz="1200" kern="0">
                          <a:solidFill>
                            <a:schemeClr val="tx1"/>
                          </a:solidFill>
                          <a:effectLst/>
                          <a:latin typeface="微软雅黑" pitchFamily="34" charset="-122"/>
                          <a:ea typeface="微软雅黑" pitchFamily="34" charset="-122"/>
                        </a:rPr>
                        <a:t>（</a:t>
                      </a:r>
                      <a:r>
                        <a:rPr lang="en-US" sz="1200" kern="0">
                          <a:solidFill>
                            <a:schemeClr val="tx1"/>
                          </a:solidFill>
                          <a:effectLst/>
                          <a:latin typeface="微软雅黑" pitchFamily="34" charset="-122"/>
                          <a:ea typeface="微软雅黑" pitchFamily="34" charset="-122"/>
                        </a:rPr>
                        <a:t>m</a:t>
                      </a:r>
                      <a:r>
                        <a:rPr lang="zh-CN" sz="1200" kern="0">
                          <a:solidFill>
                            <a:schemeClr val="tx1"/>
                          </a:solidFill>
                          <a:effectLst/>
                          <a:latin typeface="微软雅黑" pitchFamily="34" charset="-122"/>
                          <a:ea typeface="微软雅黑" pitchFamily="34" charset="-122"/>
                        </a:rPr>
                        <a:t>²）</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a:solidFill>
                            <a:schemeClr val="tx1"/>
                          </a:solidFill>
                          <a:effectLst/>
                          <a:latin typeface="微软雅黑" pitchFamily="34" charset="-122"/>
                          <a:ea typeface="微软雅黑" pitchFamily="34" charset="-122"/>
                        </a:rPr>
                        <a:t>≥</a:t>
                      </a:r>
                      <a:r>
                        <a:rPr lang="en-US" sz="1200" kern="0">
                          <a:solidFill>
                            <a:schemeClr val="tx1"/>
                          </a:solidFill>
                          <a:effectLst/>
                          <a:latin typeface="微软雅黑" pitchFamily="34" charset="-122"/>
                          <a:ea typeface="微软雅黑" pitchFamily="34" charset="-122"/>
                        </a:rPr>
                        <a:t>450</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375</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200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200" kern="0" dirty="0" smtClean="0">
                          <a:solidFill>
                            <a:schemeClr val="tx1"/>
                          </a:solidFill>
                          <a:effectLst/>
                          <a:latin typeface="微软雅黑" panose="020B0503020204020204" pitchFamily="34" charset="-122"/>
                          <a:ea typeface="微软雅黑" panose="020B0503020204020204" pitchFamily="34" charset="-122"/>
                        </a:rPr>
                        <a:t>/</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52064">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合计</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a:solidFill>
                            <a:schemeClr val="tx1"/>
                          </a:solidFill>
                          <a:effectLst/>
                          <a:latin typeface="微软雅黑" pitchFamily="34" charset="-122"/>
                          <a:ea typeface="微软雅黑" pitchFamily="34" charset="-122"/>
                        </a:rPr>
                        <a:t>≥</a:t>
                      </a:r>
                      <a:r>
                        <a:rPr lang="en-US" sz="1200" kern="0">
                          <a:solidFill>
                            <a:schemeClr val="tx1"/>
                          </a:solidFill>
                          <a:effectLst/>
                          <a:latin typeface="微软雅黑" pitchFamily="34" charset="-122"/>
                          <a:ea typeface="微软雅黑" pitchFamily="34" charset="-122"/>
                        </a:rPr>
                        <a:t>900</a:t>
                      </a:r>
                      <a:endParaRPr lang="zh-CN" sz="1200" kern="10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750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sz="1200" kern="0" dirty="0">
                          <a:solidFill>
                            <a:schemeClr val="tx1"/>
                          </a:solidFill>
                          <a:effectLst/>
                          <a:latin typeface="微软雅黑" pitchFamily="34" charset="-122"/>
                          <a:ea typeface="微软雅黑" pitchFamily="34" charset="-122"/>
                        </a:rPr>
                        <a:t>≥</a:t>
                      </a:r>
                      <a:r>
                        <a:rPr lang="en-US" sz="1200" kern="0" dirty="0">
                          <a:solidFill>
                            <a:schemeClr val="tx1"/>
                          </a:solidFill>
                          <a:effectLst/>
                          <a:latin typeface="微软雅黑" pitchFamily="34" charset="-122"/>
                          <a:ea typeface="微软雅黑" pitchFamily="34" charset="-122"/>
                        </a:rPr>
                        <a:t>400</a:t>
                      </a: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zh-CN" sz="1200" kern="0" dirty="0" smtClean="0">
                          <a:solidFill>
                            <a:schemeClr val="tx1"/>
                          </a:solidFill>
                          <a:effectLst/>
                          <a:latin typeface="微软雅黑" panose="020B0503020204020204" pitchFamily="34" charset="-122"/>
                          <a:ea typeface="微软雅黑" panose="020B0503020204020204" pitchFamily="34" charset="-122"/>
                        </a:rPr>
                        <a:t>≥</a:t>
                      </a:r>
                      <a:r>
                        <a:rPr lang="en-US" altLang="zh-CN" sz="1200" kern="0" dirty="0" smtClean="0">
                          <a:solidFill>
                            <a:schemeClr val="tx1"/>
                          </a:solidFill>
                          <a:effectLst/>
                          <a:latin typeface="微软雅黑" panose="020B0503020204020204" pitchFamily="34" charset="-122"/>
                          <a:ea typeface="微软雅黑" panose="020B0503020204020204" pitchFamily="34" charset="-122"/>
                        </a:rPr>
                        <a:t>160</a:t>
                      </a:r>
                      <a:endParaRPr lang="zh-CN" altLang="zh-CN" sz="1200" kern="100" dirty="0" smtClean="0">
                        <a:solidFill>
                          <a:schemeClr val="tx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200" kern="100" dirty="0">
                        <a:solidFill>
                          <a:schemeClr val="tx1"/>
                        </a:solidFill>
                        <a:effectLst/>
                        <a:latin typeface="微软雅黑" pitchFamily="34" charset="-122"/>
                        <a:ea typeface="微软雅黑"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3.2.2 </a:t>
            </a:r>
            <a:r>
              <a:rPr lang="zh-CN" altLang="en-US" sz="2000" b="1" dirty="0" smtClean="0">
                <a:latin typeface="微软雅黑" pitchFamily="34" charset="-122"/>
                <a:ea typeface="微软雅黑" pitchFamily="34" charset="-122"/>
              </a:rPr>
              <a:t>拟建场地商圈图</a:t>
            </a:r>
          </a:p>
        </p:txBody>
      </p:sp>
      <p:sp>
        <p:nvSpPr>
          <p:cNvPr id="10" name="灯片编号占位符 9"/>
          <p:cNvSpPr>
            <a:spLocks noGrp="1"/>
          </p:cNvSpPr>
          <p:nvPr>
            <p:ph type="sldNum" sz="quarter" idx="10"/>
          </p:nvPr>
        </p:nvSpPr>
        <p:spPr>
          <a:xfrm>
            <a:off x="8141840" y="6520259"/>
            <a:ext cx="1182688" cy="365125"/>
          </a:xfrm>
        </p:spPr>
        <p:txBody>
          <a:bodyPr/>
          <a:lstStyle/>
          <a:p>
            <a:pPr>
              <a:defRPr/>
            </a:pPr>
            <a:fld id="{1D1A5D4A-CF6E-4160-9F0E-005B4A143115}" type="slidenum">
              <a:rPr lang="zh-CN" altLang="en-US" smtClean="0">
                <a:solidFill>
                  <a:schemeClr val="tx1"/>
                </a:solidFill>
              </a:rPr>
              <a:pPr>
                <a:defRPr/>
              </a:pPr>
              <a:t>16</a:t>
            </a:fld>
            <a:r>
              <a:rPr lang="en-US" altLang="zh-CN" dirty="0" smtClean="0">
                <a:solidFill>
                  <a:schemeClr val="tx1"/>
                </a:solidFill>
              </a:rPr>
              <a:t>/26</a:t>
            </a:r>
            <a:endParaRPr lang="zh-CN" altLang="en-US" dirty="0">
              <a:solidFill>
                <a:schemeClr val="tx1"/>
              </a:solidFill>
            </a:endParaRPr>
          </a:p>
        </p:txBody>
      </p:sp>
      <p:pic>
        <p:nvPicPr>
          <p:cNvPr id="4" name="Picture 1"/>
          <p:cNvPicPr>
            <a:picLocks noChangeAspect="1" noChangeArrowheads="1"/>
          </p:cNvPicPr>
          <p:nvPr/>
        </p:nvPicPr>
        <p:blipFill>
          <a:blip r:embed="rId2" cstate="print"/>
          <a:srcRect/>
          <a:stretch>
            <a:fillRect/>
          </a:stretch>
        </p:blipFill>
        <p:spPr bwMode="auto">
          <a:xfrm>
            <a:off x="312974" y="2074339"/>
            <a:ext cx="8784976" cy="3816424"/>
          </a:xfrm>
          <a:prstGeom prst="rect">
            <a:avLst/>
          </a:prstGeom>
          <a:solidFill>
            <a:sysClr val="window" lastClr="FFFFFF">
              <a:lumMod val="95000"/>
            </a:sysClr>
          </a:solidFill>
          <a:ln>
            <a:solidFill>
              <a:sysClr val="window" lastClr="FFFFFF">
                <a:lumMod val="50000"/>
              </a:sysClr>
            </a:solidFill>
          </a:ln>
        </p:spPr>
      </p:pic>
      <p:sp>
        <p:nvSpPr>
          <p:cNvPr id="5" name="椭圆 4"/>
          <p:cNvSpPr/>
          <p:nvPr/>
        </p:nvSpPr>
        <p:spPr>
          <a:xfrm>
            <a:off x="4273414" y="2836582"/>
            <a:ext cx="864096" cy="497711"/>
          </a:xfrm>
          <a:prstGeom prst="ellipse">
            <a:avLst/>
          </a:prstGeom>
          <a:solidFill>
            <a:sysClr val="window" lastClr="FFFFFF">
              <a:lumMod val="95000"/>
            </a:sysClr>
          </a:solidFill>
          <a:ln w="25400" cap="flat" cmpd="sng" algn="ctr">
            <a:solidFill>
              <a:sysClr val="window" lastClr="FFFFFF">
                <a:lumMod val="50000"/>
              </a:sys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1</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、芜湖</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汽车园</a:t>
            </a:r>
            <a:r>
              <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(44%)</a:t>
            </a:r>
            <a:endPar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6" name="圆角矩形标注 5"/>
          <p:cNvSpPr/>
          <p:nvPr/>
        </p:nvSpPr>
        <p:spPr>
          <a:xfrm flipH="1">
            <a:off x="956042" y="2099469"/>
            <a:ext cx="2376984" cy="919401"/>
          </a:xfrm>
          <a:prstGeom prst="wedgeRoundRectCallout">
            <a:avLst>
              <a:gd name="adj1" fmla="val -89443"/>
              <a:gd name="adj2" fmla="val 48879"/>
              <a:gd name="adj3" fmla="val 16667"/>
            </a:avLst>
          </a:prstGeom>
          <a:solidFill>
            <a:sysClr val="window" lastClr="FFFFFF">
              <a:lumMod val="85000"/>
            </a:sysClr>
          </a:solidFill>
          <a:ln w="25400" cap="flat" cmpd="sng" algn="ctr">
            <a:solidFill>
              <a:sysClr val="window" lastClr="FFFFFF">
                <a:lumMod val="50000"/>
              </a:sysClr>
            </a:solidFill>
            <a:prstDash val="solid"/>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mn-cs"/>
              </a:rPr>
              <a:t>比亚迪、海马、众泰、五菱宝骏、开瑞、凯翼、</a:t>
            </a:r>
            <a:r>
              <a:rPr kumimoji="0" lang="zh-CN" altLang="en-US"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林肯、一汽大众、宝马、捷豹路虎、进口大众、广汽丰田、荣威、日产、启辰、起亚、众泰、斯巴鲁、一汽马自达、广汽传祺、北京现代、雪佛兰、</a:t>
            </a:r>
            <a:r>
              <a:rPr kumimoji="0" lang="en-US" altLang="zh-CN"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DS</a:t>
            </a:r>
            <a:r>
              <a:rPr kumimoji="0" lang="zh-CN" altLang="en-US"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、长安商用、风行、</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吉利</a:t>
            </a:r>
            <a:r>
              <a:rPr kumimoji="0" lang="zh-CN" altLang="en-US"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长安</a:t>
            </a:r>
            <a:endPar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奇瑞</a:t>
            </a:r>
            <a:r>
              <a:rPr kumimoji="0" lang="zh-CN" altLang="en-US" sz="800" b="1"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（芜湖安奇）</a:t>
            </a:r>
          </a:p>
        </p:txBody>
      </p:sp>
      <p:pic>
        <p:nvPicPr>
          <p:cNvPr id="7" name="Picture 2" descr="F:\网络管理部\项目管理\营销顾问委员会\第2次会议-2013-06\主画面.jpg"/>
          <p:cNvPicPr>
            <a:picLocks noChangeAspect="1" noChangeArrowheads="1"/>
          </p:cNvPicPr>
          <p:nvPr/>
        </p:nvPicPr>
        <p:blipFill rotWithShape="1">
          <a:blip r:embed="rId3" cstate="email"/>
          <a:srcRect/>
          <a:stretch>
            <a:fillRect/>
          </a:stretch>
        </p:blipFill>
        <p:spPr bwMode="auto">
          <a:xfrm>
            <a:off x="4942778" y="3009997"/>
            <a:ext cx="245448" cy="144462"/>
          </a:xfrm>
          <a:prstGeom prst="rect">
            <a:avLst/>
          </a:prstGeom>
          <a:solidFill>
            <a:srgbClr val="C0504D">
              <a:lumMod val="60000"/>
              <a:lumOff val="40000"/>
            </a:srgbClr>
          </a:solidFill>
          <a:ln>
            <a:solidFill>
              <a:srgbClr val="C00000"/>
            </a:solidFill>
          </a:ln>
        </p:spPr>
      </p:pic>
      <p:sp>
        <p:nvSpPr>
          <p:cNvPr id="8" name="椭圆 7"/>
          <p:cNvSpPr/>
          <p:nvPr/>
        </p:nvSpPr>
        <p:spPr>
          <a:xfrm>
            <a:off x="4129398" y="3715973"/>
            <a:ext cx="1152128" cy="476071"/>
          </a:xfrm>
          <a:prstGeom prst="ellipse">
            <a:avLst/>
          </a:prstGeom>
          <a:solidFill>
            <a:sysClr val="window" lastClr="FFFFFF">
              <a:lumMod val="95000"/>
            </a:sysClr>
          </a:solidFill>
          <a:ln w="25400" cap="flat" cmpd="sng" algn="ctr">
            <a:solidFill>
              <a:sysClr val="window" lastClr="FFFFFF">
                <a:lumMod val="50000"/>
              </a:sys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3</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、亚夏</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汽车城</a:t>
            </a:r>
            <a:endPar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a:t>
            </a:r>
            <a:r>
              <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17%</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a:t>
            </a:r>
          </a:p>
        </p:txBody>
      </p:sp>
      <p:cxnSp>
        <p:nvCxnSpPr>
          <p:cNvPr id="9" name="直线箭头连接符 33"/>
          <p:cNvCxnSpPr>
            <a:stCxn id="5" idx="4"/>
          </p:cNvCxnSpPr>
          <p:nvPr/>
        </p:nvCxnSpPr>
        <p:spPr bwMode="auto">
          <a:xfrm>
            <a:off x="4705462" y="3334293"/>
            <a:ext cx="0" cy="396230"/>
          </a:xfrm>
          <a:prstGeom prst="straightConnector1">
            <a:avLst/>
          </a:prstGeom>
          <a:noFill/>
          <a:ln w="12700" cap="flat" cmpd="sng" algn="ctr">
            <a:solidFill>
              <a:sysClr val="windowText" lastClr="000000">
                <a:lumMod val="65000"/>
                <a:lumOff val="35000"/>
              </a:sysClr>
            </a:solidFill>
            <a:prstDash val="solid"/>
            <a:headEnd type="arrow"/>
            <a:tailEnd type="arrow"/>
          </a:ln>
          <a:effectLst>
            <a:outerShdw blurRad="40000" dist="20000" dir="5400000" rotWithShape="0">
              <a:srgbClr val="000000">
                <a:alpha val="38000"/>
              </a:srgbClr>
            </a:outerShdw>
          </a:effectLst>
        </p:spPr>
      </p:cxnSp>
      <p:sp>
        <p:nvSpPr>
          <p:cNvPr id="11" name="TextBox 10"/>
          <p:cNvSpPr txBox="1">
            <a:spLocks noChangeArrowheads="1"/>
          </p:cNvSpPr>
          <p:nvPr/>
        </p:nvSpPr>
        <p:spPr bwMode="auto">
          <a:xfrm>
            <a:off x="4783543" y="3432704"/>
            <a:ext cx="569991" cy="260350"/>
          </a:xfrm>
          <a:prstGeom prst="rect">
            <a:avLst/>
          </a:prstGeom>
          <a:noFill/>
          <a:ln w="9525" algn="ctr">
            <a:noFill/>
            <a:miter lim="800000"/>
          </a:ln>
        </p:spPr>
        <p:txBody>
          <a:bodyPr wrap="square">
            <a:spAutoFit/>
          </a:bodyPr>
          <a:lstStyle/>
          <a:p>
            <a:pPr marL="342900" indent="-342900" algn="ctr">
              <a:spcBef>
                <a:spcPct val="50000"/>
              </a:spcBef>
            </a:pPr>
            <a:r>
              <a:rPr lang="en-US" altLang="zh-CN" sz="1100" b="1" dirty="0">
                <a:latin typeface="微软雅黑" panose="020B0503020204020204" pitchFamily="34" charset="-122"/>
                <a:ea typeface="微软雅黑" panose="020B0503020204020204" pitchFamily="34" charset="-122"/>
              </a:rPr>
              <a:t>2KM</a:t>
            </a:r>
            <a:endParaRPr lang="zh-CN" altLang="en-US" sz="1100" b="1" dirty="0">
              <a:latin typeface="微软雅黑" panose="020B0503020204020204" pitchFamily="34" charset="-122"/>
              <a:ea typeface="微软雅黑" panose="020B0503020204020204" pitchFamily="34" charset="-122"/>
            </a:endParaRPr>
          </a:p>
        </p:txBody>
      </p:sp>
      <p:sp>
        <p:nvSpPr>
          <p:cNvPr id="12" name="圆角矩形标注 11"/>
          <p:cNvSpPr/>
          <p:nvPr/>
        </p:nvSpPr>
        <p:spPr>
          <a:xfrm flipH="1">
            <a:off x="984502" y="3382362"/>
            <a:ext cx="2568832" cy="510778"/>
          </a:xfrm>
          <a:prstGeom prst="wedgeRoundRectCallout">
            <a:avLst>
              <a:gd name="adj1" fmla="val -71851"/>
              <a:gd name="adj2" fmla="val 51686"/>
              <a:gd name="adj3" fmla="val 16667"/>
            </a:avLst>
          </a:prstGeom>
          <a:solidFill>
            <a:sysClr val="window" lastClr="FFFFFF">
              <a:lumMod val="85000"/>
            </a:sysClr>
          </a:solidFill>
          <a:ln w="25400" cap="flat" cmpd="sng" algn="ctr">
            <a:solidFill>
              <a:sysClr val="window" lastClr="FFFFFF">
                <a:lumMod val="50000"/>
              </a:sysClr>
            </a:solidFill>
            <a:prstDash val="solid"/>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保时捷、英菲尼迪、奥迪、广汽本田、北京现代、别克、一汽丰田、奥迪、一汽大众、中国一汽、东风本田、江淮</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3" name="椭圆 12"/>
          <p:cNvSpPr/>
          <p:nvPr/>
        </p:nvSpPr>
        <p:spPr>
          <a:xfrm>
            <a:off x="3553334" y="5213218"/>
            <a:ext cx="1152128" cy="476071"/>
          </a:xfrm>
          <a:prstGeom prst="ellipse">
            <a:avLst/>
          </a:prstGeom>
          <a:solidFill>
            <a:sysClr val="window" lastClr="FFFFFF">
              <a:lumMod val="95000"/>
            </a:sysClr>
          </a:solidFill>
          <a:ln w="25400" cap="flat" cmpd="sng" algn="ctr">
            <a:solidFill>
              <a:sysClr val="window" lastClr="FFFFFF">
                <a:lumMod val="50000"/>
              </a:sys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4</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、高新区汽车商</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圈</a:t>
            </a:r>
            <a:endPar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a:t>
            </a:r>
            <a:r>
              <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8%</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a:t>
            </a:r>
          </a:p>
        </p:txBody>
      </p:sp>
      <p:cxnSp>
        <p:nvCxnSpPr>
          <p:cNvPr id="14" name="直线箭头连接符 33"/>
          <p:cNvCxnSpPr/>
          <p:nvPr/>
        </p:nvCxnSpPr>
        <p:spPr bwMode="auto">
          <a:xfrm flipH="1">
            <a:off x="4129399" y="4162571"/>
            <a:ext cx="432047" cy="1090893"/>
          </a:xfrm>
          <a:prstGeom prst="straightConnector1">
            <a:avLst/>
          </a:prstGeom>
          <a:noFill/>
          <a:ln w="12700" cap="flat" cmpd="sng" algn="ctr">
            <a:solidFill>
              <a:sysClr val="windowText" lastClr="000000">
                <a:lumMod val="65000"/>
                <a:lumOff val="35000"/>
              </a:sysClr>
            </a:solidFill>
            <a:prstDash val="solid"/>
            <a:headEnd type="arrow"/>
            <a:tailEnd type="arrow"/>
          </a:ln>
          <a:effectLst>
            <a:outerShdw blurRad="40000" dist="20000" dir="5400000" rotWithShape="0">
              <a:srgbClr val="000000">
                <a:alpha val="38000"/>
              </a:srgbClr>
            </a:outerShdw>
          </a:effectLst>
        </p:spPr>
      </p:cxnSp>
      <p:sp>
        <p:nvSpPr>
          <p:cNvPr id="15" name="TextBox 31"/>
          <p:cNvSpPr txBox="1">
            <a:spLocks noChangeArrowheads="1"/>
          </p:cNvSpPr>
          <p:nvPr/>
        </p:nvSpPr>
        <p:spPr bwMode="auto">
          <a:xfrm>
            <a:off x="3625342" y="4550293"/>
            <a:ext cx="720080" cy="260350"/>
          </a:xfrm>
          <a:prstGeom prst="rect">
            <a:avLst/>
          </a:prstGeom>
          <a:noFill/>
          <a:ln w="9525" algn="ctr">
            <a:noFill/>
            <a:miter lim="800000"/>
          </a:ln>
        </p:spPr>
        <p:txBody>
          <a:bodyPr wrap="square">
            <a:spAutoFit/>
          </a:bodyPr>
          <a:lstStyle/>
          <a:p>
            <a:pPr marL="342900" indent="-342900" algn="ctr">
              <a:spcBef>
                <a:spcPct val="50000"/>
              </a:spcBef>
            </a:pPr>
            <a:r>
              <a:rPr lang="en-US" altLang="zh-CN" sz="1100" b="1" dirty="0" smtClean="0">
                <a:latin typeface="微软雅黑" panose="020B0503020204020204" pitchFamily="34" charset="-122"/>
                <a:ea typeface="微软雅黑" panose="020B0503020204020204" pitchFamily="34" charset="-122"/>
              </a:rPr>
              <a:t>16.5KM</a:t>
            </a:r>
            <a:endParaRPr lang="zh-CN" altLang="en-US" sz="1100" b="1" dirty="0">
              <a:latin typeface="微软雅黑" panose="020B0503020204020204" pitchFamily="34" charset="-122"/>
              <a:ea typeface="微软雅黑" panose="020B0503020204020204" pitchFamily="34" charset="-122"/>
            </a:endParaRPr>
          </a:p>
        </p:txBody>
      </p:sp>
      <p:sp>
        <p:nvSpPr>
          <p:cNvPr id="16" name="圆角矩形标注 15"/>
          <p:cNvSpPr/>
          <p:nvPr/>
        </p:nvSpPr>
        <p:spPr>
          <a:xfrm flipH="1">
            <a:off x="1293826" y="4933040"/>
            <a:ext cx="1395412" cy="374571"/>
          </a:xfrm>
          <a:prstGeom prst="wedgeRoundRectCallout">
            <a:avLst>
              <a:gd name="adj1" fmla="val -112236"/>
              <a:gd name="adj2" fmla="val 80816"/>
              <a:gd name="adj3" fmla="val 16667"/>
            </a:avLst>
          </a:prstGeom>
          <a:solidFill>
            <a:sysClr val="window" lastClr="FFFFFF">
              <a:lumMod val="85000"/>
            </a:sysClr>
          </a:solidFill>
          <a:ln w="25400" cap="flat" cmpd="sng" algn="ctr">
            <a:solidFill>
              <a:sysClr val="window" lastClr="FFFFFF">
                <a:lumMod val="50000"/>
              </a:sysClr>
            </a:solidFill>
            <a:prstDash val="solid"/>
          </a:ln>
          <a:effectLst/>
        </p:spPr>
        <p:txBody>
          <a:bodyPr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别克、斯柯达、起亚、荣威名爵、</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吉利</a:t>
            </a:r>
            <a:endPar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17" name="五角星 16"/>
          <p:cNvSpPr/>
          <p:nvPr/>
        </p:nvSpPr>
        <p:spPr>
          <a:xfrm>
            <a:off x="3852507" y="5458715"/>
            <a:ext cx="60867" cy="61918"/>
          </a:xfrm>
          <a:prstGeom prst="star5">
            <a:avLst/>
          </a:prstGeom>
          <a:solidFill>
            <a:srgbClr val="00B0F0"/>
          </a:solidFill>
          <a:ln w="25400" cap="flat" cmpd="sng" algn="ctr">
            <a:solidFill>
              <a:srgbClr val="00B0F0"/>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480446" y="4507688"/>
            <a:ext cx="1008112" cy="302955"/>
          </a:xfrm>
          <a:prstGeom prst="ellipse">
            <a:avLst/>
          </a:prstGeom>
          <a:solidFill>
            <a:sysClr val="window" lastClr="FFFFFF">
              <a:lumMod val="95000"/>
            </a:sysClr>
          </a:solidFill>
          <a:ln w="25400" cap="flat" cmpd="sng" algn="ctr">
            <a:solidFill>
              <a:sysClr val="window" lastClr="FFFFFF">
                <a:lumMod val="50000"/>
              </a:sys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奇瑞</a:t>
            </a:r>
            <a:endPar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无为奇祥）</a:t>
            </a:r>
          </a:p>
        </p:txBody>
      </p:sp>
      <p:pic>
        <p:nvPicPr>
          <p:cNvPr id="19" name="Picture 2" descr="F:\网络管理部\项目管理\营销顾问委员会\第2次会议-2013-06\主画面.jpg"/>
          <p:cNvPicPr>
            <a:picLocks noChangeAspect="1" noChangeArrowheads="1"/>
          </p:cNvPicPr>
          <p:nvPr/>
        </p:nvPicPr>
        <p:blipFill rotWithShape="1">
          <a:blip r:embed="rId3" cstate="email"/>
          <a:srcRect/>
          <a:stretch>
            <a:fillRect/>
          </a:stretch>
        </p:blipFill>
        <p:spPr bwMode="auto">
          <a:xfrm>
            <a:off x="1171102" y="4514703"/>
            <a:ext cx="245448" cy="144462"/>
          </a:xfrm>
          <a:prstGeom prst="rect">
            <a:avLst/>
          </a:prstGeom>
          <a:solidFill>
            <a:srgbClr val="C0504D">
              <a:lumMod val="60000"/>
              <a:lumOff val="40000"/>
            </a:srgbClr>
          </a:solidFill>
          <a:ln>
            <a:solidFill>
              <a:srgbClr val="C00000"/>
            </a:solidFill>
          </a:ln>
        </p:spPr>
      </p:pic>
      <p:sp>
        <p:nvSpPr>
          <p:cNvPr id="20" name="椭圆 19"/>
          <p:cNvSpPr/>
          <p:nvPr/>
        </p:nvSpPr>
        <p:spPr>
          <a:xfrm>
            <a:off x="5857590" y="2877247"/>
            <a:ext cx="864096" cy="497711"/>
          </a:xfrm>
          <a:prstGeom prst="ellipse">
            <a:avLst/>
          </a:prstGeom>
          <a:solidFill>
            <a:sysClr val="window" lastClr="FFFFFF">
              <a:lumMod val="95000"/>
            </a:sysClr>
          </a:solidFill>
          <a:ln w="25400" cap="flat" cmpd="sng" algn="ctr">
            <a:solidFill>
              <a:sysClr val="window" lastClr="FFFFFF">
                <a:lumMod val="50000"/>
              </a:sys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2</a:t>
            </a: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、万春路</a:t>
            </a:r>
            <a:r>
              <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商圈</a:t>
            </a:r>
            <a:r>
              <a:rPr kumimoji="0" lang="en-US" altLang="zh-CN"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(30%)</a:t>
            </a:r>
            <a:endPar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cxnSp>
        <p:nvCxnSpPr>
          <p:cNvPr id="21" name="直线箭头连接符 33"/>
          <p:cNvCxnSpPr>
            <a:stCxn id="20" idx="2"/>
          </p:cNvCxnSpPr>
          <p:nvPr/>
        </p:nvCxnSpPr>
        <p:spPr bwMode="auto">
          <a:xfrm flipH="1" flipV="1">
            <a:off x="5137512" y="3082451"/>
            <a:ext cx="720078" cy="43652"/>
          </a:xfrm>
          <a:prstGeom prst="straightConnector1">
            <a:avLst/>
          </a:prstGeom>
          <a:noFill/>
          <a:ln w="12700" cap="flat" cmpd="sng" algn="ctr">
            <a:solidFill>
              <a:sysClr val="windowText" lastClr="000000">
                <a:lumMod val="65000"/>
                <a:lumOff val="35000"/>
              </a:sysClr>
            </a:solidFill>
            <a:prstDash val="solid"/>
            <a:headEnd type="arrow"/>
            <a:tailEnd type="arrow"/>
          </a:ln>
          <a:effectLst>
            <a:outerShdw blurRad="40000" dist="20000" dir="5400000" rotWithShape="0">
              <a:srgbClr val="000000">
                <a:alpha val="38000"/>
              </a:srgbClr>
            </a:outerShdw>
          </a:effectLst>
        </p:spPr>
      </p:cxnSp>
      <p:sp>
        <p:nvSpPr>
          <p:cNvPr id="22" name="TextBox 31"/>
          <p:cNvSpPr txBox="1">
            <a:spLocks noChangeArrowheads="1"/>
          </p:cNvSpPr>
          <p:nvPr/>
        </p:nvSpPr>
        <p:spPr bwMode="auto">
          <a:xfrm rot="172381">
            <a:off x="5143583" y="2750093"/>
            <a:ext cx="720080" cy="260350"/>
          </a:xfrm>
          <a:prstGeom prst="rect">
            <a:avLst/>
          </a:prstGeom>
          <a:noFill/>
          <a:ln w="9525" algn="ctr">
            <a:noFill/>
            <a:miter lim="800000"/>
          </a:ln>
        </p:spPr>
        <p:txBody>
          <a:bodyPr wrap="square">
            <a:spAutoFit/>
          </a:bodyPr>
          <a:lstStyle/>
          <a:p>
            <a:pPr marL="342900" indent="-342900" algn="ctr">
              <a:spcBef>
                <a:spcPct val="50000"/>
              </a:spcBef>
            </a:pPr>
            <a:r>
              <a:rPr lang="en-US" altLang="zh-CN" sz="1100" b="1" dirty="0" smtClean="0">
                <a:latin typeface="微软雅黑" panose="020B0503020204020204" pitchFamily="34" charset="-122"/>
                <a:ea typeface="微软雅黑" panose="020B0503020204020204" pitchFamily="34" charset="-122"/>
              </a:rPr>
              <a:t>6KM</a:t>
            </a:r>
            <a:endParaRPr lang="zh-CN" altLang="en-US" sz="1100" b="1" dirty="0">
              <a:latin typeface="微软雅黑" panose="020B0503020204020204" pitchFamily="34" charset="-122"/>
              <a:ea typeface="微软雅黑" panose="020B0503020204020204" pitchFamily="34" charset="-122"/>
            </a:endParaRPr>
          </a:p>
        </p:txBody>
      </p:sp>
      <p:sp>
        <p:nvSpPr>
          <p:cNvPr id="23" name="圆角矩形标注 22"/>
          <p:cNvSpPr/>
          <p:nvPr/>
        </p:nvSpPr>
        <p:spPr>
          <a:xfrm flipH="1">
            <a:off x="6793694" y="2189539"/>
            <a:ext cx="2232248" cy="646986"/>
          </a:xfrm>
          <a:prstGeom prst="wedgeRoundRectCallout">
            <a:avLst>
              <a:gd name="adj1" fmla="val 52481"/>
              <a:gd name="adj2" fmla="val 92652"/>
              <a:gd name="adj3" fmla="val 16667"/>
            </a:avLst>
          </a:prstGeom>
          <a:solidFill>
            <a:sysClr val="window" lastClr="FFFFFF">
              <a:lumMod val="85000"/>
            </a:sysClr>
          </a:solidFill>
          <a:ln w="25400" cap="flat" cmpd="sng" algn="ctr">
            <a:solidFill>
              <a:sysClr val="window" lastClr="FFFFFF">
                <a:lumMod val="50000"/>
              </a:sysClr>
            </a:solidFill>
            <a:prstDash val="solid"/>
          </a:ln>
          <a:effectLst/>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长城</a:t>
            </a:r>
            <a:r>
              <a:rPr kumimoji="0" lang="zh-CN" altLang="en-US"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、帅铃、华晨、上汽大通、驭胜、福田、东南三菱、森雅、江淮、陆风、北汽幻速、林肯、一汽大众、宝马、捷豹路虎、进口大众、广汽丰田、荣威、日产、启辰、起亚</a:t>
            </a:r>
            <a:endParaRPr kumimoji="0" lang="en-US" altLang="zh-CN" sz="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4" name="五角星 23"/>
          <p:cNvSpPr/>
          <p:nvPr/>
        </p:nvSpPr>
        <p:spPr>
          <a:xfrm>
            <a:off x="6505662" y="3154459"/>
            <a:ext cx="72008" cy="72008"/>
          </a:xfrm>
          <a:prstGeom prst="star5">
            <a:avLst/>
          </a:prstGeom>
          <a:solidFill>
            <a:sysClr val="window" lastClr="FFFFFF"/>
          </a:solidFill>
          <a:ln w="25400" cap="flat" cmpd="sng" algn="ctr">
            <a:solidFill>
              <a:srgbClr val="C0504D"/>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 name="五角星 24"/>
          <p:cNvSpPr/>
          <p:nvPr/>
        </p:nvSpPr>
        <p:spPr>
          <a:xfrm>
            <a:off x="4705462" y="3226467"/>
            <a:ext cx="72008" cy="72008"/>
          </a:xfrm>
          <a:prstGeom prst="star5">
            <a:avLst/>
          </a:prstGeom>
          <a:solidFill>
            <a:srgbClr val="92D050"/>
          </a:solidFill>
          <a:ln w="25400" cap="flat" cmpd="sng" algn="ctr">
            <a:solidFill>
              <a:srgbClr val="FFFF00"/>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6" name="五角星 25"/>
          <p:cNvSpPr/>
          <p:nvPr/>
        </p:nvSpPr>
        <p:spPr>
          <a:xfrm>
            <a:off x="4428571" y="3010443"/>
            <a:ext cx="60867" cy="61918"/>
          </a:xfrm>
          <a:prstGeom prst="star5">
            <a:avLst/>
          </a:prstGeom>
          <a:solidFill>
            <a:srgbClr val="00B0F0"/>
          </a:solidFill>
          <a:ln w="25400" cap="flat" cmpd="sng" algn="ctr">
            <a:solidFill>
              <a:srgbClr val="00B0F0"/>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五角星 26"/>
          <p:cNvSpPr/>
          <p:nvPr/>
        </p:nvSpPr>
        <p:spPr>
          <a:xfrm>
            <a:off x="4417430" y="3154459"/>
            <a:ext cx="72008" cy="72008"/>
          </a:xfrm>
          <a:prstGeom prst="star5">
            <a:avLst/>
          </a:prstGeom>
          <a:solidFill>
            <a:srgbClr val="92D050"/>
          </a:solidFill>
          <a:ln w="25400" cap="flat" cmpd="sng" algn="ctr">
            <a:solidFill>
              <a:srgbClr val="92D050"/>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五角星 27"/>
          <p:cNvSpPr/>
          <p:nvPr/>
        </p:nvSpPr>
        <p:spPr>
          <a:xfrm>
            <a:off x="4993494" y="5674739"/>
            <a:ext cx="72008" cy="72008"/>
          </a:xfrm>
          <a:prstGeom prst="star5">
            <a:avLst/>
          </a:prstGeom>
          <a:solidFill>
            <a:srgbClr val="92D050"/>
          </a:solidFill>
          <a:ln w="25400" cap="flat" cmpd="sng" algn="ctr">
            <a:solidFill>
              <a:srgbClr val="92D050"/>
            </a:solidFill>
            <a:prstDash val="solid"/>
          </a:ln>
          <a:effectLst/>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TextBox 28"/>
          <p:cNvSpPr txBox="1"/>
          <p:nvPr/>
        </p:nvSpPr>
        <p:spPr bwMode="gray">
          <a:xfrm>
            <a:off x="168958" y="1097082"/>
            <a:ext cx="8928992" cy="830997"/>
          </a:xfrm>
          <a:prstGeom prst="rect">
            <a:avLst/>
          </a:prstGeom>
          <a:noFill/>
          <a:ln w="19050" algn="ctr">
            <a:noFill/>
            <a:miter lim="800000"/>
          </a:ln>
        </p:spPr>
        <p:txBody>
          <a:bodyPr wrap="square" rtlCol="0" anchor="ctr">
            <a:spAutoFit/>
          </a:bodyPr>
          <a:lstStyle/>
          <a:p>
            <a:r>
              <a:rPr lang="zh-CN" altLang="en-US" sz="1600" b="1" dirty="0" smtClean="0">
                <a:latin typeface="微软雅黑" panose="020B0503020204020204" pitchFamily="34" charset="-122"/>
                <a:ea typeface="微软雅黑" panose="020B0503020204020204" pitchFamily="34" charset="-122"/>
              </a:rPr>
              <a:t>芜湖市：</a:t>
            </a:r>
            <a:r>
              <a:rPr lang="zh-CN" altLang="en-US" sz="1600" dirty="0" smtClean="0">
                <a:latin typeface="微软雅黑" panose="020B0503020204020204" pitchFamily="34" charset="-122"/>
                <a:ea typeface="微软雅黑" panose="020B0503020204020204" pitchFamily="34" charset="-122"/>
              </a:rPr>
              <a:t>比较</a:t>
            </a:r>
            <a:r>
              <a:rPr lang="zh-CN" altLang="en-US" sz="1600" dirty="0">
                <a:latin typeface="微软雅黑" panose="020B0503020204020204" pitchFamily="34" charset="-122"/>
                <a:ea typeface="微软雅黑" panose="020B0503020204020204" pitchFamily="34" charset="-122"/>
              </a:rPr>
              <a:t>集中的汽车商圈共有</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个</a:t>
            </a:r>
            <a:r>
              <a:rPr lang="zh-CN" altLang="en-US" sz="1600" dirty="0" smtClean="0">
                <a:latin typeface="微软雅黑" panose="020B0503020204020204" pitchFamily="34" charset="-122"/>
                <a:ea typeface="微软雅黑" panose="020B0503020204020204" pitchFamily="34" charset="-122"/>
              </a:rPr>
              <a:t>，</a:t>
            </a:r>
            <a:r>
              <a:rPr lang="zh-CN" altLang="en-US" sz="1600" u="sng" dirty="0" smtClean="0">
                <a:solidFill>
                  <a:srgbClr val="FF0000"/>
                </a:solidFill>
                <a:latin typeface="微软雅黑" panose="020B0503020204020204" pitchFamily="34" charset="-122"/>
                <a:ea typeface="微软雅黑" panose="020B0503020204020204" pitchFamily="34" charset="-122"/>
              </a:rPr>
              <a:t>芜湖汽车园、万春路商圈</a:t>
            </a:r>
            <a:r>
              <a:rPr lang="zh-CN" altLang="en-US" sz="1600" dirty="0" smtClean="0">
                <a:latin typeface="微软雅黑" panose="020B0503020204020204" pitchFamily="34" charset="-122"/>
                <a:ea typeface="微软雅黑" panose="020B0503020204020204" pitchFamily="34" charset="-122"/>
              </a:rPr>
              <a:t>属于</a:t>
            </a:r>
            <a:r>
              <a:rPr lang="zh-CN" altLang="en-US" sz="1600" dirty="0">
                <a:latin typeface="微软雅黑" panose="020B0503020204020204" pitchFamily="34" charset="-122"/>
                <a:ea typeface="微软雅黑" panose="020B0503020204020204" pitchFamily="34" charset="-122"/>
              </a:rPr>
              <a:t>核心商圈</a:t>
            </a:r>
            <a:r>
              <a:rPr lang="zh-CN" altLang="en-US" sz="1600" dirty="0" smtClean="0">
                <a:latin typeface="微软雅黑" panose="020B0503020204020204" pitchFamily="34" charset="-122"/>
                <a:ea typeface="微软雅黑" panose="020B0503020204020204" pitchFamily="34" charset="-122"/>
              </a:rPr>
              <a:t>，</a:t>
            </a:r>
            <a:r>
              <a:rPr lang="zh-CN" altLang="en-US" sz="1600" u="sng" dirty="0" smtClean="0">
                <a:solidFill>
                  <a:srgbClr val="FF0000"/>
                </a:solidFill>
                <a:latin typeface="微软雅黑" panose="020B0503020204020204" pitchFamily="34" charset="-122"/>
                <a:ea typeface="微软雅黑" panose="020B0503020204020204" pitchFamily="34" charset="-122"/>
              </a:rPr>
              <a:t>亚夏汽车城</a:t>
            </a:r>
            <a:r>
              <a:rPr lang="zh-CN" altLang="en-US" sz="1600" dirty="0" smtClean="0">
                <a:latin typeface="微软雅黑" panose="020B0503020204020204" pitchFamily="34" charset="-122"/>
                <a:ea typeface="微软雅黑" panose="020B0503020204020204" pitchFamily="34" charset="-122"/>
              </a:rPr>
              <a:t>属于</a:t>
            </a:r>
            <a:r>
              <a:rPr lang="zh-CN" altLang="en-US" sz="1600" dirty="0">
                <a:latin typeface="微软雅黑" panose="020B0503020204020204" pitchFamily="34" charset="-122"/>
                <a:ea typeface="微软雅黑" panose="020B0503020204020204" pitchFamily="34" charset="-122"/>
              </a:rPr>
              <a:t>次核心商圈，</a:t>
            </a:r>
            <a:r>
              <a:rPr lang="zh-CN" altLang="en-US" sz="1600" u="sng" dirty="0">
                <a:solidFill>
                  <a:srgbClr val="FF0000"/>
                </a:solidFill>
                <a:latin typeface="微软雅黑" panose="020B0503020204020204" pitchFamily="34" charset="-122"/>
                <a:ea typeface="微软雅黑" panose="020B0503020204020204" pitchFamily="34" charset="-122"/>
              </a:rPr>
              <a:t>高新区汽车商圈</a:t>
            </a:r>
            <a:r>
              <a:rPr lang="zh-CN" altLang="en-US" sz="1600" dirty="0">
                <a:latin typeface="微软雅黑" panose="020B0503020204020204" pitchFamily="34" charset="-122"/>
                <a:ea typeface="微软雅黑" panose="020B0503020204020204" pitchFamily="34" charset="-122"/>
              </a:rPr>
              <a:t>属于其它商圈</a:t>
            </a:r>
            <a:r>
              <a:rPr lang="zh-CN" altLang="en-US" sz="1600" dirty="0" smtClean="0">
                <a:latin typeface="微软雅黑" panose="020B0503020204020204" pitchFamily="34" charset="-122"/>
                <a:ea typeface="微软雅黑" panose="020B0503020204020204" pitchFamily="34" charset="-122"/>
              </a:rPr>
              <a:t>。</a:t>
            </a:r>
            <a:endParaRPr lang="en-US" altLang="zh-CN" sz="1400" dirty="0" smtClean="0">
              <a:latin typeface="微软雅黑" panose="020B0503020204020204" pitchFamily="34" charset="-122"/>
              <a:ea typeface="微软雅黑" panose="020B0503020204020204" pitchFamily="34" charset="-122"/>
            </a:endParaRPr>
          </a:p>
          <a:p>
            <a:r>
              <a:rPr lang="zh-CN" altLang="en-US" sz="1600" b="1" dirty="0" smtClean="0">
                <a:latin typeface="微软雅黑" panose="020B0503020204020204" pitchFamily="34" charset="-122"/>
                <a:ea typeface="微软雅黑" panose="020B0503020204020204" pitchFamily="34" charset="-122"/>
                <a:cs typeface="Times New Roman" panose="02020603050405020304" pitchFamily="18" charset="0"/>
              </a:rPr>
              <a:t>现状：</a:t>
            </a:r>
            <a:r>
              <a:rPr lang="zh-CN" altLang="en-US" sz="1600" dirty="0" smtClean="0">
                <a:latin typeface="微软雅黑" panose="020B0503020204020204" pitchFamily="34" charset="-122"/>
                <a:ea typeface="微软雅黑" panose="020B0503020204020204" pitchFamily="34" charset="-122"/>
                <a:cs typeface="Times New Roman" panose="02020603050405020304" pitchFamily="18" charset="0"/>
              </a:rPr>
              <a:t>目前芜湖市场由</a:t>
            </a:r>
            <a:r>
              <a:rPr lang="zh-CN" altLang="en-US" sz="1600" u="sng" dirty="0" smtClean="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芜湖安奇、无为奇祥</a:t>
            </a:r>
            <a:r>
              <a:rPr lang="zh-CN" altLang="en-US" sz="1600" dirty="0" smtClean="0">
                <a:latin typeface="微软雅黑" panose="020B0503020204020204" pitchFamily="34" charset="-122"/>
                <a:ea typeface="微软雅黑" panose="020B0503020204020204" pitchFamily="34" charset="-122"/>
                <a:cs typeface="Times New Roman" panose="02020603050405020304" pitchFamily="18" charset="0"/>
              </a:rPr>
              <a:t>经销商覆盖。</a:t>
            </a:r>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1"/>
          <p:cNvSpPr>
            <a:spLocks noChangeArrowheads="1"/>
          </p:cNvSpPr>
          <p:nvPr/>
        </p:nvSpPr>
        <p:spPr bwMode="auto">
          <a:xfrm>
            <a:off x="0" y="719138"/>
            <a:ext cx="9144000" cy="400050"/>
          </a:xfrm>
          <a:prstGeom prst="rect">
            <a:avLst/>
          </a:prstGeom>
          <a:noFill/>
          <a:ln w="9525">
            <a:noFill/>
            <a:miter lim="800000"/>
          </a:ln>
        </p:spPr>
        <p:txBody>
          <a:bodyPr>
            <a:spAutoFit/>
          </a:bodyPr>
          <a:lstStyle/>
          <a:p>
            <a:pPr marL="0" lvl="1"/>
            <a:r>
              <a:rPr lang="en-US" altLang="zh-CN" sz="2000" b="1" dirty="0" smtClean="0">
                <a:latin typeface="微软雅黑" pitchFamily="34" charset="-122"/>
                <a:ea typeface="微软雅黑" pitchFamily="34" charset="-122"/>
              </a:rPr>
              <a:t>3.2.3 </a:t>
            </a:r>
            <a:r>
              <a:rPr lang="zh-CN" altLang="en-US" sz="2000" b="1" dirty="0" smtClean="0">
                <a:latin typeface="微软雅黑" pitchFamily="34" charset="-122"/>
                <a:ea typeface="微软雅黑" pitchFamily="34" charset="-122"/>
              </a:rPr>
              <a:t>拟建场地周边汽车品牌及距离</a:t>
            </a:r>
          </a:p>
        </p:txBody>
      </p:sp>
      <p:sp>
        <p:nvSpPr>
          <p:cNvPr id="16" name="灯片编号占位符 15"/>
          <p:cNvSpPr>
            <a:spLocks noGrp="1"/>
          </p:cNvSpPr>
          <p:nvPr>
            <p:ph type="sldNum" sz="quarter" idx="10"/>
          </p:nvPr>
        </p:nvSpPr>
        <p:spPr>
          <a:xfrm>
            <a:off x="8100392" y="6448251"/>
            <a:ext cx="1182688" cy="365125"/>
          </a:xfrm>
        </p:spPr>
        <p:txBody>
          <a:bodyPr/>
          <a:lstStyle/>
          <a:p>
            <a:pPr>
              <a:defRPr/>
            </a:pPr>
            <a:fld id="{1D1A5D4A-CF6E-4160-9F0E-005B4A143115}" type="slidenum">
              <a:rPr lang="zh-CN" altLang="en-US" sz="1400" smtClean="0">
                <a:solidFill>
                  <a:schemeClr val="tx1"/>
                </a:solidFill>
              </a:rPr>
              <a:pPr>
                <a:defRPr/>
              </a:pPr>
              <a:t>17</a:t>
            </a:fld>
            <a:r>
              <a:rPr lang="en-US" altLang="zh-CN" sz="1400" dirty="0" smtClean="0">
                <a:solidFill>
                  <a:schemeClr val="tx1"/>
                </a:solidFill>
              </a:rPr>
              <a:t>/26</a:t>
            </a:r>
            <a:endParaRPr lang="zh-CN" altLang="en-US" sz="1400" dirty="0">
              <a:solidFill>
                <a:schemeClr val="tx1"/>
              </a:solidFill>
            </a:endParaRPr>
          </a:p>
        </p:txBody>
      </p:sp>
      <p:sp>
        <p:nvSpPr>
          <p:cNvPr id="4" name="菱形 3"/>
          <p:cNvSpPr/>
          <p:nvPr/>
        </p:nvSpPr>
        <p:spPr>
          <a:xfrm>
            <a:off x="8500556" y="731206"/>
            <a:ext cx="279103" cy="733663"/>
          </a:xfrm>
          <a:prstGeom prst="diamond">
            <a:avLst/>
          </a:prstGeom>
          <a:solidFill>
            <a:sysClr val="window" lastClr="FFFFFF"/>
          </a:solidFill>
          <a:ln>
            <a:solidFill>
              <a:sysClr val="windowText" lastClr="00000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rtlCol="0" anchor="ct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 name="矩形 4"/>
          <p:cNvSpPr/>
          <p:nvPr/>
        </p:nvSpPr>
        <p:spPr>
          <a:xfrm>
            <a:off x="8444025" y="532560"/>
            <a:ext cx="415498" cy="369332"/>
          </a:xfrm>
          <a:prstGeom prst="rect">
            <a:avLst/>
          </a:prstGeom>
          <a:solidFill>
            <a:sysClr val="window" lastClr="FFFFFF"/>
          </a:solidFill>
          <a:ln>
            <a:solidFill>
              <a:sysClr val="windowText" lastClr="000000"/>
            </a:solidFill>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北</a:t>
            </a:r>
            <a:endParaRPr kumimoji="0" lang="zh-CN" altLang="en-US"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矩形 5"/>
          <p:cNvSpPr/>
          <p:nvPr/>
        </p:nvSpPr>
        <p:spPr>
          <a:xfrm>
            <a:off x="8435981" y="1347401"/>
            <a:ext cx="415498" cy="369332"/>
          </a:xfrm>
          <a:prstGeom prst="rect">
            <a:avLst/>
          </a:prstGeom>
          <a:solidFill>
            <a:sysClr val="window" lastClr="FFFFFF"/>
          </a:solidFill>
          <a:ln>
            <a:solidFill>
              <a:sysClr val="windowText" lastClr="000000"/>
            </a:solidFill>
          </a:ln>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南</a:t>
            </a:r>
            <a:endParaRPr kumimoji="0" lang="zh-CN" altLang="en-US"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 name="组合 1"/>
          <p:cNvGrpSpPr/>
          <p:nvPr/>
        </p:nvGrpSpPr>
        <p:grpSpPr>
          <a:xfrm>
            <a:off x="338232" y="1347400"/>
            <a:ext cx="8657933" cy="5321959"/>
            <a:chOff x="338232" y="1773949"/>
            <a:chExt cx="9000999" cy="4476744"/>
          </a:xfrm>
        </p:grpSpPr>
        <p:sp>
          <p:nvSpPr>
            <p:cNvPr id="7" name="流程图: 过程 6"/>
            <p:cNvSpPr/>
            <p:nvPr/>
          </p:nvSpPr>
          <p:spPr>
            <a:xfrm rot="5400000">
              <a:off x="1944719" y="3274436"/>
              <a:ext cx="3240000" cy="276999"/>
            </a:xfrm>
            <a:prstGeom prst="flowChartProcess">
              <a:avLst/>
            </a:prstGeom>
            <a:solidFill>
              <a:sysClr val="window" lastClr="FFFFFF"/>
            </a:solidFill>
            <a:ln w="25400" cap="flat" cmpd="sng" algn="ctr">
              <a:solidFill>
                <a:sysClr val="windowText" lastClr="000000"/>
              </a:solidFill>
              <a:prstDash val="solid"/>
            </a:ln>
            <a:effectLst/>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经六路</a:t>
              </a:r>
            </a:p>
          </p:txBody>
        </p:sp>
        <p:sp>
          <p:nvSpPr>
            <p:cNvPr id="8" name="流程图: 过程 7"/>
            <p:cNvSpPr/>
            <p:nvPr/>
          </p:nvSpPr>
          <p:spPr>
            <a:xfrm>
              <a:off x="477340" y="4908992"/>
              <a:ext cx="8861891" cy="338554"/>
            </a:xfrm>
            <a:prstGeom prst="flowChartProcess">
              <a:avLst/>
            </a:prstGeom>
            <a:solidFill>
              <a:sysClr val="window" lastClr="FFFFFF"/>
            </a:solidFill>
            <a:ln w="25400" cap="flat" cmpd="sng" algn="ctr">
              <a:solidFill>
                <a:sysClr val="windowText" lastClr="000000"/>
              </a:solidFill>
              <a:prstDash val="solid"/>
            </a:ln>
            <a:effectLst/>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阜颖路</a:t>
              </a:r>
            </a:p>
          </p:txBody>
        </p:sp>
        <p:sp>
          <p:nvSpPr>
            <p:cNvPr id="9" name="TextBox 8"/>
            <p:cNvSpPr txBox="1"/>
            <p:nvPr/>
          </p:nvSpPr>
          <p:spPr>
            <a:xfrm>
              <a:off x="4033345" y="4692906"/>
              <a:ext cx="419716"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长城</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 name="TextBox 9"/>
            <p:cNvSpPr txBox="1"/>
            <p:nvPr/>
          </p:nvSpPr>
          <p:spPr>
            <a:xfrm>
              <a:off x="3642449" y="4679545"/>
              <a:ext cx="40017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吉利</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 name="TextBox 10"/>
            <p:cNvSpPr txBox="1"/>
            <p:nvPr/>
          </p:nvSpPr>
          <p:spPr>
            <a:xfrm>
              <a:off x="4451406" y="4692906"/>
              <a:ext cx="597281"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一汽丰田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 name="TextBox 11"/>
            <p:cNvSpPr txBox="1"/>
            <p:nvPr/>
          </p:nvSpPr>
          <p:spPr>
            <a:xfrm>
              <a:off x="5631979" y="4692906"/>
              <a:ext cx="41371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启辰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 name="TextBox 13"/>
            <p:cNvSpPr txBox="1"/>
            <p:nvPr/>
          </p:nvSpPr>
          <p:spPr>
            <a:xfrm>
              <a:off x="5022140" y="4692906"/>
              <a:ext cx="62216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广汽丰田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TextBox 14"/>
            <p:cNvSpPr txBox="1"/>
            <p:nvPr/>
          </p:nvSpPr>
          <p:spPr>
            <a:xfrm>
              <a:off x="1121936" y="469296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DS</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TextBox 16"/>
            <p:cNvSpPr txBox="1"/>
            <p:nvPr/>
          </p:nvSpPr>
          <p:spPr>
            <a:xfrm>
              <a:off x="496447" y="469296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三菱</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8" name="TextBox 17"/>
            <p:cNvSpPr txBox="1"/>
            <p:nvPr/>
          </p:nvSpPr>
          <p:spPr>
            <a:xfrm>
              <a:off x="1698000" y="469296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福田伽途</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9" name="TextBox 18"/>
            <p:cNvSpPr txBox="1"/>
            <p:nvPr/>
          </p:nvSpPr>
          <p:spPr>
            <a:xfrm>
              <a:off x="2850128" y="469296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开瑞</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0" name="TextBox 19"/>
            <p:cNvSpPr txBox="1"/>
            <p:nvPr/>
          </p:nvSpPr>
          <p:spPr>
            <a:xfrm>
              <a:off x="2274064" y="469296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昌河铃木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TextBox 20"/>
            <p:cNvSpPr txBox="1"/>
            <p:nvPr/>
          </p:nvSpPr>
          <p:spPr>
            <a:xfrm>
              <a:off x="3642449" y="4261162"/>
              <a:ext cx="40017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陆风</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2" name="TextBox 21"/>
            <p:cNvSpPr txBox="1"/>
            <p:nvPr/>
          </p:nvSpPr>
          <p:spPr>
            <a:xfrm>
              <a:off x="3642449" y="4476944"/>
              <a:ext cx="40017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力帆</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3" name="TextBox 22"/>
            <p:cNvSpPr txBox="1"/>
            <p:nvPr/>
          </p:nvSpPr>
          <p:spPr>
            <a:xfrm>
              <a:off x="3650404" y="4045414"/>
              <a:ext cx="40017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风神</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4" name="TextBox 23"/>
            <p:cNvSpPr txBox="1"/>
            <p:nvPr/>
          </p:nvSpPr>
          <p:spPr>
            <a:xfrm>
              <a:off x="3650600" y="3003507"/>
              <a:ext cx="216024"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纳智捷</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 name="TextBox 24"/>
            <p:cNvSpPr txBox="1"/>
            <p:nvPr/>
          </p:nvSpPr>
          <p:spPr>
            <a:xfrm>
              <a:off x="3650600" y="3465366"/>
              <a:ext cx="216025"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广汽传祺</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 name="TextBox 25"/>
            <p:cNvSpPr txBox="1"/>
            <p:nvPr/>
          </p:nvSpPr>
          <p:spPr>
            <a:xfrm>
              <a:off x="3642017" y="2517523"/>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一汽奔腾</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7" name="TextBox 26"/>
            <p:cNvSpPr txBox="1"/>
            <p:nvPr/>
          </p:nvSpPr>
          <p:spPr>
            <a:xfrm>
              <a:off x="3641240" y="2308500"/>
              <a:ext cx="400172"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奇瑞</a:t>
              </a:r>
              <a:endParaRPr kumimoji="0" lang="zh-CN" altLang="en-US" sz="800" b="0"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endParaRPr>
            </a:p>
          </p:txBody>
        </p:sp>
        <p:sp>
          <p:nvSpPr>
            <p:cNvPr id="28" name="TextBox 27"/>
            <p:cNvSpPr txBox="1"/>
            <p:nvPr/>
          </p:nvSpPr>
          <p:spPr>
            <a:xfrm>
              <a:off x="2850128" y="447752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金杯</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TextBox 28"/>
            <p:cNvSpPr txBox="1"/>
            <p:nvPr/>
          </p:nvSpPr>
          <p:spPr>
            <a:xfrm>
              <a:off x="2850128" y="4045476"/>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华晨金杯</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0" name="TextBox 29"/>
            <p:cNvSpPr txBox="1"/>
            <p:nvPr/>
          </p:nvSpPr>
          <p:spPr>
            <a:xfrm>
              <a:off x="2850128" y="4261500"/>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北汽威旺</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1" name="TextBox 30"/>
            <p:cNvSpPr txBox="1"/>
            <p:nvPr/>
          </p:nvSpPr>
          <p:spPr>
            <a:xfrm>
              <a:off x="2850128" y="3830032"/>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长城</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2" name="TextBox 31"/>
            <p:cNvSpPr txBox="1"/>
            <p:nvPr/>
          </p:nvSpPr>
          <p:spPr>
            <a:xfrm>
              <a:off x="2850128" y="361400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北京现代</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3" name="TextBox 32"/>
            <p:cNvSpPr txBox="1"/>
            <p:nvPr/>
          </p:nvSpPr>
          <p:spPr>
            <a:xfrm>
              <a:off x="2850128" y="33974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雷克萨斯</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4" name="TextBox 33"/>
            <p:cNvSpPr txBox="1"/>
            <p:nvPr/>
          </p:nvSpPr>
          <p:spPr>
            <a:xfrm>
              <a:off x="1274336" y="33974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英菲尼迪</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5" name="TextBox 34"/>
            <p:cNvSpPr txBox="1"/>
            <p:nvPr/>
          </p:nvSpPr>
          <p:spPr>
            <a:xfrm>
              <a:off x="698272" y="361342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中华</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TextBox 35"/>
            <p:cNvSpPr txBox="1"/>
            <p:nvPr/>
          </p:nvSpPr>
          <p:spPr>
            <a:xfrm>
              <a:off x="1850400" y="33974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奔驰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7" name="TextBox 36"/>
            <p:cNvSpPr txBox="1"/>
            <p:nvPr/>
          </p:nvSpPr>
          <p:spPr>
            <a:xfrm>
              <a:off x="338232" y="325280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宝骏</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8" name="TextBox 37"/>
            <p:cNvSpPr txBox="1"/>
            <p:nvPr/>
          </p:nvSpPr>
          <p:spPr>
            <a:xfrm>
              <a:off x="338232" y="303678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宝马</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TextBox 38"/>
            <p:cNvSpPr txBox="1"/>
            <p:nvPr/>
          </p:nvSpPr>
          <p:spPr>
            <a:xfrm>
              <a:off x="4611428" y="3207919"/>
              <a:ext cx="245631"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一汽森雅</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a:off x="4381832" y="3193203"/>
              <a:ext cx="235995"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众泰</a:t>
              </a:r>
              <a:r>
                <a:rPr kumimoji="0" lang="en-US" altLang="zh-CN"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S</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1" name="TextBox 40"/>
            <p:cNvSpPr txBox="1"/>
            <p:nvPr/>
          </p:nvSpPr>
          <p:spPr>
            <a:xfrm>
              <a:off x="4847768" y="3193555"/>
              <a:ext cx="250364" cy="830997"/>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众泰</a:t>
              </a:r>
              <a:r>
                <a:rPr kumimoji="0" lang="en-US" altLang="zh-CN"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T600</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2" name="TextBox 41"/>
            <p:cNvSpPr txBox="1"/>
            <p:nvPr/>
          </p:nvSpPr>
          <p:spPr>
            <a:xfrm>
              <a:off x="4611428" y="2619788"/>
              <a:ext cx="245632"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凯迪拉克</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3" name="TextBox 42"/>
            <p:cNvSpPr txBox="1"/>
            <p:nvPr/>
          </p:nvSpPr>
          <p:spPr>
            <a:xfrm>
              <a:off x="4381832" y="2620651"/>
              <a:ext cx="235995"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众泰大迈</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a:off x="1315377" y="3108792"/>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林肯</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TextBox 44"/>
            <p:cNvSpPr txBox="1"/>
            <p:nvPr/>
          </p:nvSpPr>
          <p:spPr>
            <a:xfrm>
              <a:off x="2850128" y="30362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长安</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6" name="TextBox 45"/>
            <p:cNvSpPr txBox="1"/>
            <p:nvPr/>
          </p:nvSpPr>
          <p:spPr>
            <a:xfrm>
              <a:off x="2850128" y="2820760"/>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东南</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7" name="TextBox 46"/>
            <p:cNvSpPr txBox="1"/>
            <p:nvPr/>
          </p:nvSpPr>
          <p:spPr>
            <a:xfrm>
              <a:off x="2850128" y="2388712"/>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雷诺</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8" name="TextBox 47"/>
            <p:cNvSpPr txBox="1"/>
            <p:nvPr/>
          </p:nvSpPr>
          <p:spPr>
            <a:xfrm>
              <a:off x="2850128" y="2604736"/>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吉利</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9" name="TextBox 48"/>
            <p:cNvSpPr txBox="1"/>
            <p:nvPr/>
          </p:nvSpPr>
          <p:spPr>
            <a:xfrm>
              <a:off x="1611793" y="181322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东南三菱</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0" name="TextBox 49"/>
            <p:cNvSpPr txBox="1"/>
            <p:nvPr/>
          </p:nvSpPr>
          <p:spPr>
            <a:xfrm>
              <a:off x="2187857" y="181322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红旗</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1" name="TextBox 50"/>
            <p:cNvSpPr txBox="1"/>
            <p:nvPr/>
          </p:nvSpPr>
          <p:spPr>
            <a:xfrm>
              <a:off x="1315377" y="23167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猎豹</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2" name="TextBox 51"/>
            <p:cNvSpPr txBox="1"/>
            <p:nvPr/>
          </p:nvSpPr>
          <p:spPr>
            <a:xfrm>
              <a:off x="739313" y="2532728"/>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奥迪</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3" name="TextBox 52"/>
            <p:cNvSpPr txBox="1"/>
            <p:nvPr/>
          </p:nvSpPr>
          <p:spPr>
            <a:xfrm>
              <a:off x="1891441" y="2316704"/>
              <a:ext cx="625489" cy="21544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东风小康</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4" name="TextBox 75"/>
            <p:cNvSpPr txBox="1"/>
            <p:nvPr/>
          </p:nvSpPr>
          <p:spPr>
            <a:xfrm>
              <a:off x="470141" y="5264095"/>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吉利</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5" name="TextBox 75"/>
            <p:cNvSpPr txBox="1"/>
            <p:nvPr/>
          </p:nvSpPr>
          <p:spPr>
            <a:xfrm>
              <a:off x="739100" y="5264095"/>
              <a:ext cx="264948"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沃尔沃</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TextBox 75"/>
            <p:cNvSpPr txBox="1"/>
            <p:nvPr/>
          </p:nvSpPr>
          <p:spPr>
            <a:xfrm>
              <a:off x="1004827" y="5264095"/>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福特</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TextBox 75"/>
            <p:cNvSpPr txBox="1"/>
            <p:nvPr/>
          </p:nvSpPr>
          <p:spPr>
            <a:xfrm>
              <a:off x="1269775" y="5264096"/>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荣威名爵</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TextBox 75"/>
            <p:cNvSpPr txBox="1"/>
            <p:nvPr/>
          </p:nvSpPr>
          <p:spPr>
            <a:xfrm>
              <a:off x="1519818" y="526409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长安商用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9" name="TextBox 75"/>
            <p:cNvSpPr txBox="1"/>
            <p:nvPr/>
          </p:nvSpPr>
          <p:spPr>
            <a:xfrm>
              <a:off x="1773580" y="5263252"/>
              <a:ext cx="264948" cy="707886"/>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一汽马自达</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0" name="TextBox 75"/>
            <p:cNvSpPr txBox="1"/>
            <p:nvPr/>
          </p:nvSpPr>
          <p:spPr>
            <a:xfrm>
              <a:off x="2038528" y="5263252"/>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江淮</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1" name="TextBox 75"/>
            <p:cNvSpPr txBox="1"/>
            <p:nvPr/>
          </p:nvSpPr>
          <p:spPr>
            <a:xfrm>
              <a:off x="2303470" y="5263252"/>
              <a:ext cx="264948" cy="707886"/>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长安马自达</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2" name="TextBox 75"/>
            <p:cNvSpPr txBox="1"/>
            <p:nvPr/>
          </p:nvSpPr>
          <p:spPr>
            <a:xfrm>
              <a:off x="2564665" y="5256780"/>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宝骏</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3" name="TextBox 75"/>
            <p:cNvSpPr txBox="1"/>
            <p:nvPr/>
          </p:nvSpPr>
          <p:spPr>
            <a:xfrm>
              <a:off x="2829514" y="5256779"/>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风行</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4" name="TextBox 75"/>
            <p:cNvSpPr txBox="1"/>
            <p:nvPr/>
          </p:nvSpPr>
          <p:spPr>
            <a:xfrm>
              <a:off x="3077019" y="525525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北京汽车</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5" name="TextBox 75"/>
            <p:cNvSpPr txBox="1"/>
            <p:nvPr/>
          </p:nvSpPr>
          <p:spPr>
            <a:xfrm>
              <a:off x="3866624" y="525740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一汽大众</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6" name="TextBox 75"/>
            <p:cNvSpPr txBox="1"/>
            <p:nvPr/>
          </p:nvSpPr>
          <p:spPr>
            <a:xfrm>
              <a:off x="4133046" y="5255255"/>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别克</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7" name="TextBox 75"/>
            <p:cNvSpPr txBox="1"/>
            <p:nvPr/>
          </p:nvSpPr>
          <p:spPr>
            <a:xfrm>
              <a:off x="4389432" y="5257322"/>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广汽丰田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TextBox 75"/>
            <p:cNvSpPr txBox="1"/>
            <p:nvPr/>
          </p:nvSpPr>
          <p:spPr>
            <a:xfrm>
              <a:off x="4656497" y="5253319"/>
              <a:ext cx="264948"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斯柯达</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TextBox 75"/>
            <p:cNvSpPr txBox="1"/>
            <p:nvPr/>
          </p:nvSpPr>
          <p:spPr>
            <a:xfrm>
              <a:off x="4923365" y="5247546"/>
              <a:ext cx="264948"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雪铁龙</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0" name="TextBox 75"/>
            <p:cNvSpPr txBox="1"/>
            <p:nvPr/>
          </p:nvSpPr>
          <p:spPr>
            <a:xfrm>
              <a:off x="5175331" y="5255843"/>
              <a:ext cx="264948"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雪佛兰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1" name="TextBox 75"/>
            <p:cNvSpPr txBox="1"/>
            <p:nvPr/>
          </p:nvSpPr>
          <p:spPr>
            <a:xfrm>
              <a:off x="5440279" y="5255255"/>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尼桑</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2" name="TextBox 75"/>
            <p:cNvSpPr txBox="1"/>
            <p:nvPr/>
          </p:nvSpPr>
          <p:spPr>
            <a:xfrm>
              <a:off x="3650600" y="1775443"/>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观致</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3" name="TextBox 75"/>
            <p:cNvSpPr txBox="1"/>
            <p:nvPr/>
          </p:nvSpPr>
          <p:spPr>
            <a:xfrm>
              <a:off x="3903615" y="1774628"/>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汉腾</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4" name="TextBox 75"/>
            <p:cNvSpPr txBox="1"/>
            <p:nvPr/>
          </p:nvSpPr>
          <p:spPr>
            <a:xfrm>
              <a:off x="4166897" y="1774591"/>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起亚</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5" name="TextBox 75"/>
            <p:cNvSpPr txBox="1"/>
            <p:nvPr/>
          </p:nvSpPr>
          <p:spPr>
            <a:xfrm>
              <a:off x="4431521" y="1773949"/>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东标</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6" name="TextBox 75"/>
            <p:cNvSpPr txBox="1"/>
            <p:nvPr/>
          </p:nvSpPr>
          <p:spPr>
            <a:xfrm>
              <a:off x="4658712" y="1777037"/>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宝沃</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7" name="TextBox 75"/>
            <p:cNvSpPr txBox="1"/>
            <p:nvPr/>
          </p:nvSpPr>
          <p:spPr>
            <a:xfrm>
              <a:off x="4908898" y="1774301"/>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长安</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8" name="文本框 2"/>
            <p:cNvSpPr txBox="1"/>
            <p:nvPr/>
          </p:nvSpPr>
          <p:spPr>
            <a:xfrm>
              <a:off x="470140" y="6035249"/>
              <a:ext cx="6860914" cy="215444"/>
            </a:xfrm>
            <a:prstGeom prst="rect">
              <a:avLst/>
            </a:prstGeom>
            <a:solidFill>
              <a:sysClr val="window" lastClr="FFFFFF"/>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备注：商圈分布图需标注拟建店商圈所有品牌店面位置</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9" name="流程图: 过程 78"/>
            <p:cNvSpPr/>
            <p:nvPr/>
          </p:nvSpPr>
          <p:spPr>
            <a:xfrm rot="5400000">
              <a:off x="6247718" y="3294729"/>
              <a:ext cx="3240000" cy="276999"/>
            </a:xfrm>
            <a:prstGeom prst="flowChartProcess">
              <a:avLst/>
            </a:prstGeom>
            <a:solidFill>
              <a:sysClr val="window" lastClr="FFFFFF"/>
            </a:solidFill>
            <a:ln w="25400" cap="flat" cmpd="sng" algn="ctr">
              <a:solidFill>
                <a:sysClr val="windowText" lastClr="000000"/>
              </a:solidFill>
              <a:prstDash val="solid"/>
            </a:ln>
            <a:effectLst/>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经三路</a:t>
              </a:r>
            </a:p>
          </p:txBody>
        </p:sp>
        <p:sp>
          <p:nvSpPr>
            <p:cNvPr id="80" name="TextBox 75"/>
            <p:cNvSpPr txBox="1"/>
            <p:nvPr/>
          </p:nvSpPr>
          <p:spPr>
            <a:xfrm>
              <a:off x="6889952" y="431721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上汽大众</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1" name="TextBox 75"/>
            <p:cNvSpPr txBox="1"/>
            <p:nvPr/>
          </p:nvSpPr>
          <p:spPr>
            <a:xfrm>
              <a:off x="7153152" y="4315002"/>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广汽三菱</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2" name="TextBox 75"/>
            <p:cNvSpPr txBox="1"/>
            <p:nvPr/>
          </p:nvSpPr>
          <p:spPr>
            <a:xfrm>
              <a:off x="7418100" y="4317542"/>
              <a:ext cx="264948" cy="584775"/>
            </a:xfrm>
            <a:prstGeom prst="rect">
              <a:avLst/>
            </a:prstGeom>
            <a:solidFill>
              <a:sysClr val="window" lastClr="FFFFFF"/>
            </a:solidFill>
            <a:ln>
              <a:solidFill>
                <a:sysClr val="windowText" lastClr="000000"/>
              </a:solidFill>
            </a:ln>
          </p:spPr>
          <p:txBody>
            <a:bodyPr wrap="square" rtlCol="0">
              <a:spAutoFit/>
            </a:bodyPr>
            <a:lstStyle>
              <a:defPPr>
                <a:defRPr lang="zh-CN"/>
              </a:defPPr>
              <a:lvl1pPr algn="ctr">
                <a:defRPr sz="800">
                  <a:solidFill>
                    <a:prstClr val="black"/>
                  </a:solidFill>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广汽传祺</a:t>
              </a:r>
            </a:p>
          </p:txBody>
        </p:sp>
        <p:sp>
          <p:nvSpPr>
            <p:cNvPr id="83" name="TextBox 75"/>
            <p:cNvSpPr txBox="1"/>
            <p:nvPr/>
          </p:nvSpPr>
          <p:spPr>
            <a:xfrm>
              <a:off x="7530770" y="3809390"/>
              <a:ext cx="264948" cy="338554"/>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江淮</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4" name="TextBox 75"/>
            <p:cNvSpPr txBox="1"/>
            <p:nvPr/>
          </p:nvSpPr>
          <p:spPr>
            <a:xfrm>
              <a:off x="7939718" y="4315002"/>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一汽商用</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5" name="TextBox 75"/>
            <p:cNvSpPr txBox="1"/>
            <p:nvPr/>
          </p:nvSpPr>
          <p:spPr>
            <a:xfrm>
              <a:off x="8197100" y="4315002"/>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北汽威旺</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6" name="TextBox 75"/>
            <p:cNvSpPr txBox="1"/>
            <p:nvPr/>
          </p:nvSpPr>
          <p:spPr>
            <a:xfrm>
              <a:off x="8462048" y="4430777"/>
              <a:ext cx="264948" cy="46166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拟建店</a:t>
              </a:r>
              <a:endParaRPr kumimoji="0" lang="zh-CN" altLang="en-US" sz="8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sp>
          <p:nvSpPr>
            <p:cNvPr id="87" name="TextBox 75"/>
            <p:cNvSpPr txBox="1"/>
            <p:nvPr/>
          </p:nvSpPr>
          <p:spPr>
            <a:xfrm>
              <a:off x="8731217" y="431214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吉利林克</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8" name="TextBox 75"/>
            <p:cNvSpPr txBox="1"/>
            <p:nvPr/>
          </p:nvSpPr>
          <p:spPr>
            <a:xfrm>
              <a:off x="8996165" y="4307667"/>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东风本田</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9" name="TextBox 75"/>
            <p:cNvSpPr txBox="1"/>
            <p:nvPr/>
          </p:nvSpPr>
          <p:spPr>
            <a:xfrm>
              <a:off x="7418100" y="526409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北汽幻速</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0" name="TextBox 75"/>
            <p:cNvSpPr txBox="1"/>
            <p:nvPr/>
          </p:nvSpPr>
          <p:spPr>
            <a:xfrm>
              <a:off x="8171845" y="5264095"/>
              <a:ext cx="264948" cy="584775"/>
            </a:xfrm>
            <a:prstGeom prst="rect">
              <a:avLst/>
            </a:prstGeom>
            <a:solidFill>
              <a:sysClr val="window" lastClr="FFFFFF"/>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北汽幻速</a:t>
              </a:r>
              <a:endParaRPr kumimoji="0" lang="zh-CN" alt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3.2.4 </a:t>
            </a:r>
            <a:r>
              <a:rPr lang="zh-CN" altLang="en-US" sz="2000" b="1" dirty="0" smtClean="0">
                <a:latin typeface="微软雅黑" pitchFamily="34" charset="-122"/>
                <a:ea typeface="微软雅黑" pitchFamily="34" charset="-122"/>
              </a:rPr>
              <a:t>拟建场地平面图</a:t>
            </a:r>
          </a:p>
        </p:txBody>
      </p:sp>
      <p:sp>
        <p:nvSpPr>
          <p:cNvPr id="5" name="灯片编号占位符 4"/>
          <p:cNvSpPr>
            <a:spLocks noGrp="1"/>
          </p:cNvSpPr>
          <p:nvPr>
            <p:ph type="sldNum" sz="quarter" idx="10"/>
          </p:nvPr>
        </p:nvSpPr>
        <p:spPr>
          <a:xfrm>
            <a:off x="8141840" y="6448251"/>
            <a:ext cx="1182688" cy="365125"/>
          </a:xfrm>
        </p:spPr>
        <p:txBody>
          <a:bodyPr/>
          <a:lstStyle/>
          <a:p>
            <a:pPr>
              <a:defRPr/>
            </a:pPr>
            <a:fld id="{1D1A5D4A-CF6E-4160-9F0E-005B4A143115}" type="slidenum">
              <a:rPr lang="zh-CN" altLang="en-US" smtClean="0">
                <a:solidFill>
                  <a:schemeClr val="tx1"/>
                </a:solidFill>
              </a:rPr>
              <a:pPr>
                <a:defRPr/>
              </a:pPr>
              <a:t>18</a:t>
            </a:fld>
            <a:r>
              <a:rPr lang="en-US" altLang="zh-CN" dirty="0" smtClean="0">
                <a:solidFill>
                  <a:schemeClr val="tx1"/>
                </a:solidFill>
              </a:rPr>
              <a:t>/26</a:t>
            </a:r>
            <a:endParaRPr lang="zh-CN" altLang="en-US" dirty="0">
              <a:solidFill>
                <a:schemeClr val="tx1"/>
              </a:solidFill>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6794" y="1700808"/>
            <a:ext cx="7704856" cy="3748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4"/>
          <p:cNvSpPr txBox="1">
            <a:spLocks noChangeArrowheads="1"/>
          </p:cNvSpPr>
          <p:nvPr/>
        </p:nvSpPr>
        <p:spPr bwMode="auto">
          <a:xfrm rot="20026682">
            <a:off x="5552245" y="4212553"/>
            <a:ext cx="3001962" cy="368300"/>
          </a:xfrm>
          <a:prstGeom prst="rect">
            <a:avLst/>
          </a:prstGeom>
          <a:solidFill>
            <a:srgbClr val="FFFFFF"/>
          </a:solidFill>
          <a:ln>
            <a:solidFill>
              <a:srgbClr val="FF0000"/>
            </a:solidFill>
            <a:headEnd/>
            <a:tailEnd/>
          </a:ln>
        </p:spPr>
        <p:style>
          <a:lnRef idx="2">
            <a:schemeClr val="accent2"/>
          </a:lnRef>
          <a:fillRef idx="1">
            <a:schemeClr val="lt1"/>
          </a:fillRef>
          <a:effectRef idx="0">
            <a:schemeClr val="accent2"/>
          </a:effectRef>
          <a:fontRef idx="minor">
            <a:schemeClr val="dk1"/>
          </a:fontRef>
        </p:style>
        <p:txBody>
          <a:bodyPr>
            <a:spAutoFit/>
          </a:bodyPr>
          <a:lstStyle>
            <a:defPPr>
              <a:defRPr lang="en-US"/>
            </a:defPPr>
            <a:lvl1pPr>
              <a:lnSpc>
                <a:spcPct val="100000"/>
              </a:lnSpc>
              <a:spcBef>
                <a:spcPct val="50000"/>
              </a:spcBef>
              <a:defRPr kumimoji="0" b="1" u="none">
                <a:latin typeface="Times New Roman" pitchFamily="18" charset="0"/>
              </a:defRPr>
            </a:lvl1pPr>
          </a:lstStyle>
          <a:p>
            <a:pPr algn="ctr">
              <a:defRPr/>
            </a:pPr>
            <a:r>
              <a:rPr lang="zh-CN" altLang="en-US" dirty="0" smtClean="0"/>
              <a:t>请参照示范按实际情况编制</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a:spLocks noChangeArrowheads="1"/>
          </p:cNvSpPr>
          <p:nvPr/>
        </p:nvSpPr>
        <p:spPr bwMode="auto">
          <a:xfrm>
            <a:off x="0" y="548680"/>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3.2.5 </a:t>
            </a:r>
            <a:r>
              <a:rPr lang="zh-CN" altLang="en-US" sz="2000" b="1" dirty="0" smtClean="0">
                <a:latin typeface="微软雅黑" pitchFamily="34" charset="-122"/>
                <a:ea typeface="微软雅黑" pitchFamily="34" charset="-122"/>
              </a:rPr>
              <a:t>拟建场地图片展示</a:t>
            </a:r>
          </a:p>
        </p:txBody>
      </p:sp>
      <p:sp>
        <p:nvSpPr>
          <p:cNvPr id="13" name="灯片编号占位符 12"/>
          <p:cNvSpPr>
            <a:spLocks noGrp="1"/>
          </p:cNvSpPr>
          <p:nvPr>
            <p:ph type="sldNum" sz="quarter" idx="10"/>
          </p:nvPr>
        </p:nvSpPr>
        <p:spPr>
          <a:xfrm>
            <a:off x="8172400" y="6520259"/>
            <a:ext cx="1182688" cy="365125"/>
          </a:xfrm>
        </p:spPr>
        <p:txBody>
          <a:bodyPr/>
          <a:lstStyle/>
          <a:p>
            <a:pPr>
              <a:defRPr/>
            </a:pPr>
            <a:fld id="{1D1A5D4A-CF6E-4160-9F0E-005B4A143115}" type="slidenum">
              <a:rPr lang="zh-CN" altLang="en-US" smtClean="0">
                <a:solidFill>
                  <a:schemeClr val="tx1"/>
                </a:solidFill>
              </a:rPr>
              <a:pPr>
                <a:defRPr/>
              </a:pPr>
              <a:t>19</a:t>
            </a:fld>
            <a:r>
              <a:rPr lang="en-US" altLang="zh-CN" dirty="0" smtClean="0">
                <a:solidFill>
                  <a:schemeClr val="tx1"/>
                </a:solidFill>
              </a:rPr>
              <a:t>/26</a:t>
            </a:r>
            <a:endParaRPr lang="zh-CN" altLang="en-US" dirty="0">
              <a:solidFill>
                <a:schemeClr val="tx1"/>
              </a:solidFill>
            </a:endParaRPr>
          </a:p>
        </p:txBody>
      </p:sp>
      <p:sp>
        <p:nvSpPr>
          <p:cNvPr id="15" name="矩形 14"/>
          <p:cNvSpPr/>
          <p:nvPr/>
        </p:nvSpPr>
        <p:spPr>
          <a:xfrm>
            <a:off x="284813" y="836712"/>
            <a:ext cx="902811"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正面全景</a:t>
            </a:r>
            <a:endParaRPr lang="zh-CN" altLang="en-US" sz="1400" dirty="0"/>
          </a:p>
        </p:txBody>
      </p:sp>
      <p:sp>
        <p:nvSpPr>
          <p:cNvPr id="16" name="矩形 15"/>
          <p:cNvSpPr/>
          <p:nvPr/>
        </p:nvSpPr>
        <p:spPr>
          <a:xfrm>
            <a:off x="395536" y="112474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矩形 16"/>
          <p:cNvSpPr/>
          <p:nvPr/>
        </p:nvSpPr>
        <p:spPr>
          <a:xfrm>
            <a:off x="5004048" y="816967"/>
            <a:ext cx="838691"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左侧</a:t>
            </a:r>
            <a:r>
              <a:rPr lang="en-US" altLang="zh-CN" sz="1400" b="1" dirty="0" smtClean="0">
                <a:latin typeface="微软雅黑" pitchFamily="34" charset="-122"/>
                <a:ea typeface="微软雅黑" pitchFamily="34" charset="-122"/>
              </a:rPr>
              <a:t>45°</a:t>
            </a:r>
            <a:endParaRPr lang="zh-CN" altLang="en-US" sz="1400" dirty="0">
              <a:latin typeface="微软雅黑" pitchFamily="34" charset="-122"/>
              <a:ea typeface="微软雅黑" pitchFamily="34" charset="-122"/>
            </a:endParaRPr>
          </a:p>
        </p:txBody>
      </p:sp>
      <p:sp>
        <p:nvSpPr>
          <p:cNvPr id="18" name="矩形 17"/>
          <p:cNvSpPr/>
          <p:nvPr/>
        </p:nvSpPr>
        <p:spPr>
          <a:xfrm>
            <a:off x="5004048" y="112474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矩形 18"/>
          <p:cNvSpPr/>
          <p:nvPr/>
        </p:nvSpPr>
        <p:spPr>
          <a:xfrm>
            <a:off x="331912" y="3645024"/>
            <a:ext cx="838691"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右侧</a:t>
            </a:r>
            <a:r>
              <a:rPr lang="en-US" altLang="zh-CN" sz="1400" b="1" dirty="0" smtClean="0">
                <a:latin typeface="微软雅黑" pitchFamily="34" charset="-122"/>
                <a:ea typeface="微软雅黑" pitchFamily="34" charset="-122"/>
              </a:rPr>
              <a:t>45°</a:t>
            </a:r>
            <a:endParaRPr lang="zh-CN" altLang="en-US" sz="1400" dirty="0">
              <a:latin typeface="微软雅黑" pitchFamily="34" charset="-122"/>
              <a:ea typeface="微软雅黑" pitchFamily="34" charset="-122"/>
            </a:endParaRPr>
          </a:p>
        </p:txBody>
      </p:sp>
      <p:sp>
        <p:nvSpPr>
          <p:cNvPr id="21" name="矩形 20"/>
          <p:cNvSpPr/>
          <p:nvPr/>
        </p:nvSpPr>
        <p:spPr>
          <a:xfrm>
            <a:off x="467544" y="400506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矩形 21"/>
          <p:cNvSpPr/>
          <p:nvPr/>
        </p:nvSpPr>
        <p:spPr>
          <a:xfrm>
            <a:off x="5004048" y="3625279"/>
            <a:ext cx="902811"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周边环境</a:t>
            </a:r>
          </a:p>
        </p:txBody>
      </p:sp>
      <p:sp>
        <p:nvSpPr>
          <p:cNvPr id="23" name="矩形 22"/>
          <p:cNvSpPr/>
          <p:nvPr/>
        </p:nvSpPr>
        <p:spPr>
          <a:xfrm>
            <a:off x="5004048" y="3933056"/>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050765F-0884-4EAD-84A6-4544D6C1E37F}" type="slidenum">
              <a:rPr lang="zh-CN" altLang="en-US" smtClean="0"/>
              <a:pPr/>
              <a:t>2</a:t>
            </a:fld>
            <a:r>
              <a:rPr lang="en-US" altLang="zh-CN" smtClean="0"/>
              <a:t>/26</a:t>
            </a:r>
            <a:endParaRPr lang="zh-CN" altLang="en-US" dirty="0"/>
          </a:p>
        </p:txBody>
      </p:sp>
      <p:sp>
        <p:nvSpPr>
          <p:cNvPr id="3" name="矩形 4"/>
          <p:cNvSpPr>
            <a:spLocks noChangeArrowheads="1"/>
          </p:cNvSpPr>
          <p:nvPr/>
        </p:nvSpPr>
        <p:spPr bwMode="auto">
          <a:xfrm>
            <a:off x="199728" y="908720"/>
            <a:ext cx="8712968" cy="4982272"/>
          </a:xfrm>
          <a:prstGeom prst="rect">
            <a:avLst/>
          </a:prstGeom>
          <a:noFill/>
          <a:ln w="9525">
            <a:noFill/>
            <a:miter lim="800000"/>
            <a:headEnd/>
            <a:tailEnd/>
          </a:ln>
        </p:spPr>
        <p:txBody>
          <a:bodyPr wrap="square" lIns="80147" tIns="40074" rIns="80147" bIns="40074" spcCol="36000">
            <a:spAutoFit/>
          </a:bodyPr>
          <a:lstStyle/>
          <a:p>
            <a:pPr marL="450850" indent="-450850">
              <a:lnSpc>
                <a:spcPct val="150000"/>
              </a:lnSpc>
              <a:spcBef>
                <a:spcPts val="600"/>
              </a:spcBef>
            </a:pPr>
            <a:r>
              <a:rPr lang="zh-CN" altLang="en-US" sz="1600" dirty="0">
                <a:latin typeface="微软雅黑" pitchFamily="34" charset="-122"/>
                <a:ea typeface="微软雅黑" pitchFamily="34" charset="-122"/>
              </a:rPr>
              <a:t>请按以下顺序装订所有文件（如某份文件不能提供，请说明原因）</a:t>
            </a:r>
          </a:p>
          <a:p>
            <a:pPr marL="355600" lvl="1" indent="101600">
              <a:lnSpc>
                <a:spcPct val="150000"/>
              </a:lnSpc>
              <a:spcBef>
                <a:spcPts val="300"/>
              </a:spcBef>
              <a:buFont typeface="Arial" pitchFamily="34" charset="0"/>
              <a:buAutoNum type="arabicPeriod"/>
            </a:pPr>
            <a:r>
              <a:rPr lang="zh-CN" altLang="en-US" sz="1600" dirty="0" smtClean="0">
                <a:latin typeface="微软雅黑" pitchFamily="34" charset="-122"/>
                <a:ea typeface="微软雅黑" pitchFamily="34" charset="-122"/>
              </a:rPr>
              <a:t>奇瑞新能源意向销售服务商入网</a:t>
            </a:r>
            <a:r>
              <a:rPr lang="zh-CN" altLang="en-US" sz="1600" dirty="0">
                <a:latin typeface="微软雅黑" pitchFamily="34" charset="-122"/>
                <a:ea typeface="微软雅黑" pitchFamily="34" charset="-122"/>
              </a:rPr>
              <a:t>申请陈述</a:t>
            </a:r>
            <a:r>
              <a:rPr lang="zh-CN" altLang="en-US" sz="1600" dirty="0" smtClean="0">
                <a:latin typeface="微软雅黑" pitchFamily="34" charset="-122"/>
                <a:ea typeface="微软雅黑" pitchFamily="34" charset="-122"/>
              </a:rPr>
              <a:t>报告（</a:t>
            </a:r>
            <a:r>
              <a:rPr lang="zh-CN" altLang="en-US" sz="1600" dirty="0">
                <a:latin typeface="微软雅黑" pitchFamily="34" charset="-122"/>
                <a:ea typeface="微软雅黑" pitchFamily="34" charset="-122"/>
              </a:rPr>
              <a:t>加盖公章</a:t>
            </a:r>
            <a:r>
              <a:rPr lang="zh-CN" altLang="en-US" sz="1600" dirty="0" smtClean="0">
                <a:latin typeface="微软雅黑" pitchFamily="34" charset="-122"/>
                <a:ea typeface="微软雅黑" pitchFamily="34" charset="-122"/>
              </a:rPr>
              <a:t>）</a:t>
            </a:r>
            <a:endParaRPr lang="en-US" altLang="zh-CN" sz="1600" dirty="0" smtClean="0">
              <a:latin typeface="微软雅黑" pitchFamily="34" charset="-122"/>
              <a:ea typeface="微软雅黑" pitchFamily="34" charset="-122"/>
            </a:endParaRPr>
          </a:p>
          <a:p>
            <a:pPr marL="355600" lvl="1" indent="101600">
              <a:lnSpc>
                <a:spcPct val="150000"/>
              </a:lnSpc>
              <a:spcBef>
                <a:spcPts val="300"/>
              </a:spcBef>
              <a:buFont typeface="Arial" pitchFamily="34" charset="0"/>
              <a:buAutoNum type="arabicPeriod"/>
            </a:pPr>
            <a:r>
              <a:rPr lang="zh-CN" altLang="en-US" sz="1600" dirty="0" smtClean="0">
                <a:latin typeface="微软雅黑" pitchFamily="34" charset="-122"/>
                <a:ea typeface="微软雅黑" pitchFamily="34" charset="-122"/>
              </a:rPr>
              <a:t>营业执照</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正本</a:t>
            </a:r>
            <a:r>
              <a:rPr lang="en-US" altLang="zh-CN" sz="1600" dirty="0">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复印件（三证合一）（</a:t>
            </a:r>
            <a:r>
              <a:rPr lang="zh-CN" altLang="en-US" sz="1600" dirty="0">
                <a:latin typeface="微软雅黑" pitchFamily="34" charset="-122"/>
                <a:ea typeface="微软雅黑" pitchFamily="34" charset="-122"/>
              </a:rPr>
              <a:t>加盖公章）</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工商局出具的</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企业基本信息查询表</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原件</a:t>
            </a:r>
          </a:p>
          <a:p>
            <a:pPr marL="355600" lvl="1" indent="101600">
              <a:lnSpc>
                <a:spcPct val="150000"/>
              </a:lnSpc>
              <a:spcBef>
                <a:spcPts val="300"/>
              </a:spcBef>
              <a:buFont typeface="Arial" pitchFamily="34" charset="0"/>
              <a:buAutoNum type="arabicPeriod"/>
            </a:pPr>
            <a:r>
              <a:rPr lang="zh-CN" altLang="en-US" sz="1600" dirty="0" smtClean="0">
                <a:latin typeface="微软雅黑" pitchFamily="34" charset="-122"/>
                <a:ea typeface="微软雅黑" pitchFamily="34" charset="-122"/>
              </a:rPr>
              <a:t>公司</a:t>
            </a:r>
            <a:r>
              <a:rPr lang="zh-CN" altLang="en-US" sz="1600" dirty="0">
                <a:latin typeface="微软雅黑" pitchFamily="34" charset="-122"/>
                <a:ea typeface="微软雅黑" pitchFamily="34" charset="-122"/>
              </a:rPr>
              <a:t>章程复印件（加盖公章）</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土地证复印件</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土地自有</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或土地租赁协议复印件及出租方土地证复印件（土地租赁）</a:t>
            </a:r>
          </a:p>
          <a:p>
            <a:pPr marL="355600" lvl="1" indent="101600">
              <a:lnSpc>
                <a:spcPct val="150000"/>
              </a:lnSpc>
              <a:spcBef>
                <a:spcPts val="300"/>
              </a:spcBef>
              <a:buFont typeface="Arial" pitchFamily="34" charset="0"/>
              <a:buAutoNum type="arabicPeriod"/>
            </a:pPr>
            <a:r>
              <a:rPr lang="zh-CN" altLang="en-US" sz="1600" dirty="0" smtClean="0">
                <a:latin typeface="微软雅黑" pitchFamily="34" charset="-122"/>
                <a:ea typeface="微软雅黑" pitchFamily="34" charset="-122"/>
              </a:rPr>
              <a:t>申请</a:t>
            </a:r>
            <a:r>
              <a:rPr lang="zh-CN" altLang="en-US" sz="1600" dirty="0">
                <a:latin typeface="微软雅黑" pitchFamily="34" charset="-122"/>
                <a:ea typeface="微软雅黑" pitchFamily="34" charset="-122"/>
              </a:rPr>
              <a:t>单位上年度的资产负债表（加盖公章）</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申请单位上年度的损益表（加盖公章）</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申请单位上年度的现金流量表（加盖公章）</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申请单位上年度的年度审计报告（附审计机构资料）</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银行授信额度协议复印件</a:t>
            </a:r>
          </a:p>
          <a:p>
            <a:pPr marL="355600" lvl="1" indent="101600">
              <a:lnSpc>
                <a:spcPct val="150000"/>
              </a:lnSpc>
              <a:spcBef>
                <a:spcPts val="300"/>
              </a:spcBef>
              <a:buFont typeface="Arial" pitchFamily="34" charset="0"/>
              <a:buAutoNum type="arabicPeriod"/>
            </a:pPr>
            <a:r>
              <a:rPr lang="zh-CN" altLang="en-US" sz="1600" dirty="0">
                <a:latin typeface="微软雅黑" pitchFamily="34" charset="-122"/>
                <a:ea typeface="微软雅黑" pitchFamily="34" charset="-122"/>
              </a:rPr>
              <a:t>银行资信等级证明文件</a:t>
            </a:r>
            <a:r>
              <a:rPr lang="zh-CN" altLang="en-US" sz="1600" dirty="0" smtClean="0">
                <a:latin typeface="微软雅黑" pitchFamily="34" charset="-122"/>
                <a:ea typeface="微软雅黑" pitchFamily="34" charset="-122"/>
              </a:rPr>
              <a:t>复印件</a:t>
            </a:r>
            <a:endParaRPr lang="en-US" altLang="zh-CN" sz="1600" dirty="0">
              <a:latin typeface="微软雅黑" pitchFamily="34" charset="-122"/>
              <a:ea typeface="微软雅黑" pitchFamily="34" charset="-122"/>
            </a:endParaRPr>
          </a:p>
        </p:txBody>
      </p:sp>
      <p:sp>
        <p:nvSpPr>
          <p:cNvPr id="4" name="文本占位符 1"/>
          <p:cNvSpPr txBox="1">
            <a:spLocks/>
          </p:cNvSpPr>
          <p:nvPr/>
        </p:nvSpPr>
        <p:spPr bwMode="auto">
          <a:xfrm>
            <a:off x="28768" y="46039"/>
            <a:ext cx="8229600" cy="360040"/>
          </a:xfrm>
          <a:prstGeom prst="rect">
            <a:avLst/>
          </a:prstGeom>
          <a:noFill/>
          <a:ln w="9525">
            <a:noFill/>
            <a:miter lim="800000"/>
          </a:ln>
        </p:spPr>
        <p:txBody>
          <a:bodyPr vert="horz" wrap="square" lIns="91440" tIns="45720" rIns="91440" bIns="45720" numCol="1" anchor="t" anchorCtr="0" compatLnSpc="1"/>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Tx/>
              <a:buNone/>
            </a:pPr>
            <a:r>
              <a:rPr lang="zh-CN" altLang="en-US" sz="2000" b="1" dirty="0" smtClean="0">
                <a:latin typeface="微软雅黑" pitchFamily="34" charset="-122"/>
                <a:ea typeface="微软雅黑" pitchFamily="34" charset="-122"/>
              </a:rPr>
              <a:t>注意事项</a:t>
            </a:r>
          </a:p>
        </p:txBody>
      </p:sp>
    </p:spTree>
    <p:extLst>
      <p:ext uri="{BB962C8B-B14F-4D97-AF65-F5344CB8AC3E}">
        <p14:creationId xmlns:p14="http://schemas.microsoft.com/office/powerpoint/2010/main" val="3506312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矩形 6"/>
          <p:cNvSpPr>
            <a:spLocks noChangeArrowheads="1"/>
          </p:cNvSpPr>
          <p:nvPr/>
        </p:nvSpPr>
        <p:spPr bwMode="auto">
          <a:xfrm>
            <a:off x="106684" y="476672"/>
            <a:ext cx="8713788" cy="368300"/>
          </a:xfrm>
          <a:prstGeom prst="rect">
            <a:avLst/>
          </a:prstGeom>
          <a:noFill/>
          <a:ln w="9525">
            <a:noFill/>
            <a:miter lim="800000"/>
          </a:ln>
        </p:spPr>
        <p:txBody>
          <a:bodyPr/>
          <a:lstStyle/>
          <a:p>
            <a:r>
              <a:rPr lang="en-US" altLang="zh-CN" sz="1600" b="1" dirty="0" smtClean="0">
                <a:latin typeface="微软雅黑" pitchFamily="34" charset="-122"/>
                <a:ea typeface="微软雅黑" pitchFamily="34" charset="-122"/>
              </a:rPr>
              <a:t>3.2.6 </a:t>
            </a:r>
            <a:r>
              <a:rPr lang="zh-CN" altLang="en-US" sz="1600" b="1" dirty="0" smtClean="0">
                <a:latin typeface="微软雅黑" pitchFamily="34" charset="-122"/>
                <a:ea typeface="微软雅黑" pitchFamily="34" charset="-122"/>
              </a:rPr>
              <a:t>拟</a:t>
            </a:r>
            <a:r>
              <a:rPr lang="zh-CN" altLang="en-US" sz="1600" b="1" dirty="0">
                <a:latin typeface="微软雅黑" pitchFamily="34" charset="-122"/>
                <a:ea typeface="微软雅黑" pitchFamily="34" charset="-122"/>
              </a:rPr>
              <a:t>建场地图片展</a:t>
            </a:r>
            <a:r>
              <a:rPr lang="zh-CN" altLang="en-US" sz="1600" b="1" dirty="0" smtClean="0">
                <a:latin typeface="微软雅黑" pitchFamily="34" charset="-122"/>
                <a:ea typeface="微软雅黑" pitchFamily="34" charset="-122"/>
              </a:rPr>
              <a:t>示一</a:t>
            </a:r>
            <a:r>
              <a:rPr lang="zh-CN" altLang="en-US" sz="1400" dirty="0">
                <a:latin typeface="微软雅黑" pitchFamily="34" charset="-122"/>
                <a:ea typeface="微软雅黑" pitchFamily="34" charset="-122"/>
              </a:rPr>
              <a:t>（重点关注吊顶材质、地板砖尺寸规格、颜色、注明室内净空高）</a:t>
            </a:r>
          </a:p>
        </p:txBody>
      </p:sp>
      <p:sp>
        <p:nvSpPr>
          <p:cNvPr id="31751" name="文本框 2"/>
          <p:cNvSpPr txBox="1">
            <a:spLocks noChangeArrowheads="1"/>
          </p:cNvSpPr>
          <p:nvPr/>
        </p:nvSpPr>
        <p:spPr bwMode="auto">
          <a:xfrm>
            <a:off x="11028363" y="6264275"/>
            <a:ext cx="184150" cy="369888"/>
          </a:xfrm>
          <a:prstGeom prst="rect">
            <a:avLst/>
          </a:prstGeom>
          <a:noFill/>
          <a:ln w="9525">
            <a:noFill/>
            <a:miter lim="800000"/>
          </a:ln>
        </p:spPr>
        <p:txBody>
          <a:bodyPr wrap="none">
            <a:spAutoFit/>
          </a:bodyPr>
          <a:lstStyle/>
          <a:p>
            <a:endParaRPr lang="zh-CN" altLang="en-US">
              <a:latin typeface="Arial" panose="020B0604020202020204" pitchFamily="34" charset="0"/>
            </a:endParaRPr>
          </a:p>
        </p:txBody>
      </p:sp>
      <p:sp>
        <p:nvSpPr>
          <p:cNvPr id="9" name="灯片编号占位符 8"/>
          <p:cNvSpPr>
            <a:spLocks noGrp="1"/>
          </p:cNvSpPr>
          <p:nvPr>
            <p:ph type="sldNum" sz="quarter" idx="10"/>
          </p:nvPr>
        </p:nvSpPr>
        <p:spPr>
          <a:xfrm>
            <a:off x="8172400" y="6520259"/>
            <a:ext cx="1182688" cy="365125"/>
          </a:xfrm>
        </p:spPr>
        <p:txBody>
          <a:bodyPr/>
          <a:lstStyle/>
          <a:p>
            <a:pPr>
              <a:defRPr/>
            </a:pPr>
            <a:fld id="{1D1A5D4A-CF6E-4160-9F0E-005B4A143115}" type="slidenum">
              <a:rPr lang="zh-CN" altLang="en-US" smtClean="0">
                <a:solidFill>
                  <a:schemeClr val="tx1"/>
                </a:solidFill>
              </a:rPr>
              <a:pPr>
                <a:defRPr/>
              </a:pPr>
              <a:t>20</a:t>
            </a:fld>
            <a:r>
              <a:rPr lang="en-US" altLang="zh-CN" dirty="0" smtClean="0">
                <a:solidFill>
                  <a:schemeClr val="tx1"/>
                </a:solidFill>
              </a:rPr>
              <a:t>/26</a:t>
            </a:r>
            <a:endParaRPr lang="zh-CN" altLang="en-US" dirty="0">
              <a:solidFill>
                <a:schemeClr val="tx1"/>
              </a:solidFill>
            </a:endParaRPr>
          </a:p>
        </p:txBody>
      </p:sp>
      <p:sp>
        <p:nvSpPr>
          <p:cNvPr id="10" name="矩形 9"/>
          <p:cNvSpPr/>
          <p:nvPr/>
        </p:nvSpPr>
        <p:spPr>
          <a:xfrm>
            <a:off x="5292080" y="764704"/>
            <a:ext cx="1915909"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展厅内部左侧</a:t>
            </a:r>
            <a:r>
              <a:rPr lang="en-US" altLang="zh-CN" sz="1400" b="1" dirty="0" smtClean="0">
                <a:latin typeface="微软雅黑" pitchFamily="34" charset="-122"/>
                <a:ea typeface="微软雅黑" pitchFamily="34" charset="-122"/>
              </a:rPr>
              <a:t>45°</a:t>
            </a:r>
            <a:r>
              <a:rPr lang="zh-CN" altLang="en-US" sz="1400" b="1" dirty="0" smtClean="0">
                <a:latin typeface="微软雅黑" pitchFamily="34" charset="-122"/>
                <a:ea typeface="微软雅黑" pitchFamily="34" charset="-122"/>
              </a:rPr>
              <a:t>全景</a:t>
            </a:r>
            <a:endParaRPr lang="zh-CN" altLang="en-US" sz="1400" dirty="0">
              <a:latin typeface="微软雅黑" pitchFamily="34" charset="-122"/>
              <a:ea typeface="微软雅黑" pitchFamily="34" charset="-122"/>
            </a:endParaRPr>
          </a:p>
        </p:txBody>
      </p:sp>
      <p:sp>
        <p:nvSpPr>
          <p:cNvPr id="11" name="矩形 10"/>
          <p:cNvSpPr/>
          <p:nvPr/>
        </p:nvSpPr>
        <p:spPr>
          <a:xfrm>
            <a:off x="5292080" y="1052736"/>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351835" y="3697287"/>
            <a:ext cx="1915909"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展厅内部右侧</a:t>
            </a:r>
            <a:r>
              <a:rPr lang="en-US" altLang="zh-CN" sz="1400" b="1" dirty="0" smtClean="0">
                <a:latin typeface="微软雅黑" pitchFamily="34" charset="-122"/>
                <a:ea typeface="微软雅黑" pitchFamily="34" charset="-122"/>
              </a:rPr>
              <a:t>45°</a:t>
            </a:r>
            <a:r>
              <a:rPr lang="zh-CN" altLang="en-US" sz="1400" b="1" dirty="0" smtClean="0">
                <a:latin typeface="微软雅黑" pitchFamily="34" charset="-122"/>
                <a:ea typeface="微软雅黑" pitchFamily="34" charset="-122"/>
              </a:rPr>
              <a:t>全景</a:t>
            </a:r>
            <a:endParaRPr lang="zh-CN" altLang="en-US" sz="1400" dirty="0">
              <a:latin typeface="微软雅黑" pitchFamily="34" charset="-122"/>
              <a:ea typeface="微软雅黑" pitchFamily="34" charset="-122"/>
            </a:endParaRPr>
          </a:p>
        </p:txBody>
      </p:sp>
      <p:sp>
        <p:nvSpPr>
          <p:cNvPr id="13" name="矩形 12"/>
          <p:cNvSpPr/>
          <p:nvPr/>
        </p:nvSpPr>
        <p:spPr>
          <a:xfrm>
            <a:off x="467544" y="400506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矩形 13"/>
          <p:cNvSpPr/>
          <p:nvPr/>
        </p:nvSpPr>
        <p:spPr>
          <a:xfrm>
            <a:off x="351835" y="836712"/>
            <a:ext cx="1620957"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展厅内部正面照片</a:t>
            </a:r>
            <a:endParaRPr lang="zh-CN" altLang="en-US" sz="1400" dirty="0">
              <a:latin typeface="微软雅黑" pitchFamily="34" charset="-122"/>
              <a:ea typeface="微软雅黑" pitchFamily="34" charset="-122"/>
            </a:endParaRPr>
          </a:p>
        </p:txBody>
      </p:sp>
      <p:sp>
        <p:nvSpPr>
          <p:cNvPr id="15" name="矩形 14"/>
          <p:cNvSpPr/>
          <p:nvPr/>
        </p:nvSpPr>
        <p:spPr>
          <a:xfrm>
            <a:off x="467544" y="112474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矩形 15"/>
          <p:cNvSpPr/>
          <p:nvPr/>
        </p:nvSpPr>
        <p:spPr>
          <a:xfrm>
            <a:off x="5248379" y="3645024"/>
            <a:ext cx="1261884"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展厅内部顶部</a:t>
            </a:r>
            <a:endParaRPr lang="zh-CN" altLang="en-US" sz="1400" dirty="0">
              <a:latin typeface="微软雅黑" pitchFamily="34" charset="-122"/>
              <a:ea typeface="微软雅黑" pitchFamily="34" charset="-122"/>
            </a:endParaRPr>
          </a:p>
        </p:txBody>
      </p:sp>
      <p:sp>
        <p:nvSpPr>
          <p:cNvPr id="17" name="矩形 16"/>
          <p:cNvSpPr/>
          <p:nvPr/>
        </p:nvSpPr>
        <p:spPr>
          <a:xfrm>
            <a:off x="5292080" y="3933056"/>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a:spLocks noChangeArrowheads="1"/>
          </p:cNvSpPr>
          <p:nvPr/>
        </p:nvSpPr>
        <p:spPr bwMode="auto">
          <a:xfrm>
            <a:off x="179512" y="440712"/>
            <a:ext cx="9144000" cy="39600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3.2.7 </a:t>
            </a:r>
            <a:r>
              <a:rPr lang="zh-CN" altLang="en-US" sz="2000" b="1" dirty="0" smtClean="0">
                <a:latin typeface="微软雅黑" pitchFamily="34" charset="-122"/>
                <a:ea typeface="微软雅黑" pitchFamily="34" charset="-122"/>
              </a:rPr>
              <a:t>拟建场地图片展示</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售后服务</a:t>
            </a:r>
            <a:r>
              <a:rPr lang="zh-CN" altLang="en-US" sz="1600" b="1" dirty="0" smtClean="0">
                <a:latin typeface="微软雅黑" pitchFamily="34" charset="-122"/>
                <a:ea typeface="微软雅黑" pitchFamily="34" charset="-122"/>
              </a:rPr>
              <a:t>（维修通道、维修车间尺寸、客户休息区等）</a:t>
            </a:r>
            <a:endParaRPr lang="zh-CN" altLang="en-US" sz="2000" b="1" dirty="0" smtClean="0">
              <a:latin typeface="微软雅黑" pitchFamily="34" charset="-122"/>
              <a:ea typeface="微软雅黑" pitchFamily="34" charset="-122"/>
            </a:endParaRPr>
          </a:p>
          <a:p>
            <a:pPr marL="0" lvl="1"/>
            <a:endParaRPr lang="zh-CN" altLang="en-US" sz="2000" b="1" dirty="0" smtClean="0">
              <a:latin typeface="微软雅黑" pitchFamily="34" charset="-122"/>
              <a:ea typeface="微软雅黑" pitchFamily="34" charset="-122"/>
            </a:endParaRPr>
          </a:p>
        </p:txBody>
      </p:sp>
      <p:sp>
        <p:nvSpPr>
          <p:cNvPr id="9" name="灯片编号占位符 8"/>
          <p:cNvSpPr>
            <a:spLocks noGrp="1"/>
          </p:cNvSpPr>
          <p:nvPr>
            <p:ph type="sldNum" sz="quarter" idx="10"/>
          </p:nvPr>
        </p:nvSpPr>
        <p:spPr>
          <a:xfrm>
            <a:off x="8172400" y="6520259"/>
            <a:ext cx="1182688" cy="365125"/>
          </a:xfrm>
        </p:spPr>
        <p:txBody>
          <a:bodyPr/>
          <a:lstStyle/>
          <a:p>
            <a:pPr>
              <a:defRPr/>
            </a:pPr>
            <a:fld id="{1D1A5D4A-CF6E-4160-9F0E-005B4A143115}" type="slidenum">
              <a:rPr lang="zh-CN" altLang="en-US" smtClean="0">
                <a:solidFill>
                  <a:schemeClr val="tx1"/>
                </a:solidFill>
              </a:rPr>
              <a:pPr>
                <a:defRPr/>
              </a:pPr>
              <a:t>21</a:t>
            </a:fld>
            <a:r>
              <a:rPr lang="en-US" altLang="zh-CN" dirty="0" smtClean="0">
                <a:solidFill>
                  <a:schemeClr val="tx1"/>
                </a:solidFill>
              </a:rPr>
              <a:t>/26</a:t>
            </a:r>
            <a:endParaRPr lang="zh-CN" altLang="en-US" dirty="0">
              <a:solidFill>
                <a:schemeClr val="tx1"/>
              </a:solidFill>
            </a:endParaRPr>
          </a:p>
        </p:txBody>
      </p:sp>
      <p:sp>
        <p:nvSpPr>
          <p:cNvPr id="10" name="矩形 9"/>
          <p:cNvSpPr/>
          <p:nvPr/>
        </p:nvSpPr>
        <p:spPr>
          <a:xfrm>
            <a:off x="251520" y="836712"/>
            <a:ext cx="1441420"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服务站店面照片</a:t>
            </a:r>
            <a:endParaRPr lang="zh-CN" altLang="en-US" sz="1400" dirty="0">
              <a:latin typeface="微软雅黑" pitchFamily="34" charset="-122"/>
              <a:ea typeface="微软雅黑" pitchFamily="34" charset="-122"/>
            </a:endParaRPr>
          </a:p>
        </p:txBody>
      </p:sp>
      <p:sp>
        <p:nvSpPr>
          <p:cNvPr id="11" name="矩形 10"/>
          <p:cNvSpPr/>
          <p:nvPr/>
        </p:nvSpPr>
        <p:spPr>
          <a:xfrm>
            <a:off x="295221" y="1124744"/>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323528" y="3645024"/>
            <a:ext cx="1736373"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服务站内部左侧</a:t>
            </a:r>
            <a:r>
              <a:rPr lang="en-US" altLang="zh-CN" sz="1400" b="1" dirty="0" smtClean="0">
                <a:latin typeface="微软雅黑" pitchFamily="34" charset="-122"/>
                <a:ea typeface="微软雅黑" pitchFamily="34" charset="-122"/>
              </a:rPr>
              <a:t>45°</a:t>
            </a:r>
            <a:endParaRPr lang="zh-CN" altLang="en-US" sz="1400" dirty="0">
              <a:latin typeface="微软雅黑" pitchFamily="34" charset="-122"/>
              <a:ea typeface="微软雅黑" pitchFamily="34" charset="-122"/>
            </a:endParaRPr>
          </a:p>
        </p:txBody>
      </p:sp>
      <p:sp>
        <p:nvSpPr>
          <p:cNvPr id="13" name="矩形 12"/>
          <p:cNvSpPr/>
          <p:nvPr/>
        </p:nvSpPr>
        <p:spPr>
          <a:xfrm>
            <a:off x="367229" y="3933056"/>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矩形 13"/>
          <p:cNvSpPr/>
          <p:nvPr/>
        </p:nvSpPr>
        <p:spPr>
          <a:xfrm>
            <a:off x="4930780" y="764704"/>
            <a:ext cx="1441420"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服务站内部全景</a:t>
            </a:r>
            <a:endParaRPr lang="zh-CN" altLang="en-US" sz="1400" dirty="0">
              <a:latin typeface="微软雅黑" pitchFamily="34" charset="-122"/>
              <a:ea typeface="微软雅黑" pitchFamily="34" charset="-122"/>
            </a:endParaRPr>
          </a:p>
        </p:txBody>
      </p:sp>
      <p:sp>
        <p:nvSpPr>
          <p:cNvPr id="15" name="矩形 14"/>
          <p:cNvSpPr/>
          <p:nvPr/>
        </p:nvSpPr>
        <p:spPr>
          <a:xfrm>
            <a:off x="5004048" y="1052736"/>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矩形 15"/>
          <p:cNvSpPr/>
          <p:nvPr/>
        </p:nvSpPr>
        <p:spPr>
          <a:xfrm>
            <a:off x="5032355" y="3573016"/>
            <a:ext cx="1736373" cy="307777"/>
          </a:xfrm>
          <a:prstGeom prst="rect">
            <a:avLst/>
          </a:prstGeom>
        </p:spPr>
        <p:txBody>
          <a:bodyPr wrap="none">
            <a:spAutoFit/>
          </a:bodyPr>
          <a:lstStyle/>
          <a:p>
            <a:r>
              <a:rPr lang="zh-CN" altLang="en-US" sz="1400" b="1" dirty="0" smtClean="0">
                <a:latin typeface="微软雅黑" pitchFamily="34" charset="-122"/>
                <a:ea typeface="微软雅黑" pitchFamily="34" charset="-122"/>
              </a:rPr>
              <a:t>服务站内部右侧</a:t>
            </a:r>
            <a:r>
              <a:rPr lang="en-US" altLang="zh-CN" sz="1400" b="1" dirty="0" smtClean="0">
                <a:latin typeface="微软雅黑" pitchFamily="34" charset="-122"/>
                <a:ea typeface="微软雅黑" pitchFamily="34" charset="-122"/>
              </a:rPr>
              <a:t>45°</a:t>
            </a:r>
            <a:endParaRPr lang="zh-CN" altLang="en-US" sz="1400" dirty="0">
              <a:latin typeface="微软雅黑" pitchFamily="34" charset="-122"/>
              <a:ea typeface="微软雅黑" pitchFamily="34" charset="-122"/>
            </a:endParaRPr>
          </a:p>
        </p:txBody>
      </p:sp>
      <p:sp>
        <p:nvSpPr>
          <p:cNvPr id="17" name="矩形 16"/>
          <p:cNvSpPr/>
          <p:nvPr/>
        </p:nvSpPr>
        <p:spPr>
          <a:xfrm>
            <a:off x="5076056" y="3861048"/>
            <a:ext cx="345638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3.3 </a:t>
            </a:r>
            <a:r>
              <a:rPr lang="zh-CN" altLang="en-US" sz="2000" b="1" dirty="0" smtClean="0">
                <a:latin typeface="微软雅黑" pitchFamily="34" charset="-122"/>
                <a:ea typeface="微软雅黑" pitchFamily="34" charset="-122"/>
              </a:rPr>
              <a:t>承销区域拟网络布局情况</a:t>
            </a:r>
          </a:p>
        </p:txBody>
      </p:sp>
      <p:sp>
        <p:nvSpPr>
          <p:cNvPr id="5" name="灯片编号占位符 4"/>
          <p:cNvSpPr>
            <a:spLocks noGrp="1"/>
          </p:cNvSpPr>
          <p:nvPr>
            <p:ph type="sldNum" sz="quarter" idx="10"/>
          </p:nvPr>
        </p:nvSpPr>
        <p:spPr>
          <a:xfrm>
            <a:off x="8141840" y="6520259"/>
            <a:ext cx="1182688" cy="365125"/>
          </a:xfrm>
        </p:spPr>
        <p:txBody>
          <a:bodyPr/>
          <a:lstStyle/>
          <a:p>
            <a:pPr>
              <a:defRPr/>
            </a:pPr>
            <a:fld id="{1D1A5D4A-CF6E-4160-9F0E-005B4A143115}" type="slidenum">
              <a:rPr lang="zh-CN" altLang="en-US" smtClean="0">
                <a:solidFill>
                  <a:schemeClr val="tx1"/>
                </a:solidFill>
              </a:rPr>
              <a:pPr>
                <a:defRPr/>
              </a:pPr>
              <a:t>22</a:t>
            </a:fld>
            <a:r>
              <a:rPr lang="en-US" altLang="zh-CN" dirty="0" smtClean="0">
                <a:solidFill>
                  <a:schemeClr val="tx1"/>
                </a:solidFill>
              </a:rPr>
              <a:t>/26</a:t>
            </a:r>
            <a:endParaRPr lang="zh-CN" altLang="en-US" dirty="0">
              <a:solidFill>
                <a:schemeClr val="tx1"/>
              </a:solidFill>
            </a:endParaRPr>
          </a:p>
        </p:txBody>
      </p:sp>
      <p:graphicFrame>
        <p:nvGraphicFramePr>
          <p:cNvPr id="7" name="表格 6"/>
          <p:cNvGraphicFramePr>
            <a:graphicFrameLocks noGrp="1"/>
          </p:cNvGraphicFramePr>
          <p:nvPr>
            <p:extLst>
              <p:ext uri="{D42A27DB-BD31-4B8C-83A1-F6EECF244321}">
                <p14:modId xmlns:p14="http://schemas.microsoft.com/office/powerpoint/2010/main" val="1312855833"/>
              </p:ext>
            </p:extLst>
          </p:nvPr>
        </p:nvGraphicFramePr>
        <p:xfrm>
          <a:off x="323528" y="1844824"/>
          <a:ext cx="3640360" cy="4032448"/>
        </p:xfrm>
        <a:graphic>
          <a:graphicData uri="http://schemas.openxmlformats.org/drawingml/2006/table">
            <a:tbl>
              <a:tblPr/>
              <a:tblGrid>
                <a:gridCol w="1002065"/>
                <a:gridCol w="905419"/>
                <a:gridCol w="813486"/>
                <a:gridCol w="919390"/>
              </a:tblGrid>
              <a:tr h="408218">
                <a:tc>
                  <a:txBody>
                    <a:bodyPr/>
                    <a:lstStyle/>
                    <a:p>
                      <a:pPr algn="ctr" fontAlgn="ctr"/>
                      <a:r>
                        <a:rPr lang="zh-CN" altLang="en-US" sz="1000" b="1" i="0" u="none" strike="noStrike" dirty="0" smtClean="0">
                          <a:solidFill>
                            <a:schemeClr val="tx1"/>
                          </a:solidFill>
                          <a:latin typeface="微软雅黑" pitchFamily="34" charset="-122"/>
                          <a:ea typeface="微软雅黑" pitchFamily="34" charset="-122"/>
                        </a:rPr>
                        <a:t>市区</a:t>
                      </a:r>
                      <a:r>
                        <a:rPr lang="en-US" altLang="zh-CN" sz="1000" b="1" i="0" u="none" strike="noStrike" dirty="0" smtClean="0">
                          <a:solidFill>
                            <a:schemeClr val="tx1"/>
                          </a:solidFill>
                          <a:latin typeface="微软雅黑" pitchFamily="34" charset="-122"/>
                          <a:ea typeface="微软雅黑" pitchFamily="34" charset="-122"/>
                        </a:rPr>
                        <a:t>/</a:t>
                      </a:r>
                      <a:r>
                        <a:rPr lang="zh-CN" altLang="en-US" sz="1000" b="1" i="0" u="none" strike="noStrike" dirty="0" smtClean="0">
                          <a:solidFill>
                            <a:schemeClr val="tx1"/>
                          </a:solidFill>
                          <a:latin typeface="微软雅黑" pitchFamily="34" charset="-122"/>
                          <a:ea typeface="微软雅黑" pitchFamily="34" charset="-122"/>
                        </a:rPr>
                        <a:t>县区</a:t>
                      </a:r>
                      <a:endParaRPr lang="zh-CN" altLang="en-US" sz="1000" b="1"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zh-CN" altLang="en-US" sz="1000" b="1" i="0" u="none" strike="noStrike" dirty="0" smtClean="0">
                          <a:solidFill>
                            <a:schemeClr val="tx1"/>
                          </a:solidFill>
                          <a:latin typeface="微软雅黑" pitchFamily="34" charset="-122"/>
                          <a:ea typeface="微软雅黑" pitchFamily="34" charset="-122"/>
                        </a:rPr>
                        <a:t>合作性质</a:t>
                      </a:r>
                      <a:endParaRPr lang="zh-CN" altLang="en-US" sz="1000" b="1"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zh-CN" altLang="en-US" sz="1000" b="1" i="0" u="none" strike="noStrike" dirty="0" smtClean="0">
                          <a:solidFill>
                            <a:schemeClr val="tx1"/>
                          </a:solidFill>
                          <a:latin typeface="微软雅黑" pitchFamily="34" charset="-122"/>
                          <a:ea typeface="微软雅黑" pitchFamily="34" charset="-122"/>
                        </a:rPr>
                        <a:t>覆盖商圈</a:t>
                      </a:r>
                      <a:endParaRPr lang="zh-CN" altLang="en-US" sz="1000" b="1"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zh-CN" altLang="en-US" sz="1000" b="1" i="0" u="none" strike="noStrike" dirty="0" smtClean="0">
                          <a:solidFill>
                            <a:schemeClr val="tx1"/>
                          </a:solidFill>
                          <a:latin typeface="微软雅黑" pitchFamily="34" charset="-122"/>
                          <a:ea typeface="微软雅黑" pitchFamily="34" charset="-122"/>
                        </a:rPr>
                        <a:t>完成时间</a:t>
                      </a:r>
                      <a:endParaRPr lang="zh-CN" altLang="en-US" sz="1000" b="1"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408129">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zh-CN" altLang="en-US" sz="1000" b="0" i="0" u="none" strike="noStrike" dirty="0">
                          <a:solidFill>
                            <a:schemeClr val="tx1"/>
                          </a:solidFill>
                          <a:latin typeface="微软雅黑" pitchFamily="34" charset="-122"/>
                          <a:ea typeface="微软雅黑" pitchFamily="34"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1832">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zh-CN" altLang="en-US" sz="1000" b="0" i="0" u="none" strike="noStrike" dirty="0">
                          <a:solidFill>
                            <a:schemeClr val="tx1"/>
                          </a:solidFill>
                          <a:latin typeface="微软雅黑" pitchFamily="34" charset="-122"/>
                          <a:ea typeface="微软雅黑" pitchFamily="34"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1832">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1832">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1832">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1465">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zh-CN" altLang="en-US" sz="1000" b="0" i="0" u="none" strike="noStrike" dirty="0">
                          <a:solidFill>
                            <a:schemeClr val="tx1"/>
                          </a:solidFill>
                          <a:latin typeface="微软雅黑" pitchFamily="34" charset="-122"/>
                          <a:ea typeface="微软雅黑" pitchFamily="34"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1827">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1827">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1827">
                <a:tc>
                  <a:txBody>
                    <a:bodyPr/>
                    <a:lstStyle/>
                    <a:p>
                      <a:pPr algn="ctr" fontAlgn="ctr"/>
                      <a:endParaRPr lang="zh-CN" altLang="en-US" sz="1000" b="0" i="0" u="none" strike="noStrike" dirty="0">
                        <a:solidFill>
                          <a:schemeClr val="tx1"/>
                        </a:solidFill>
                        <a:latin typeface="微软雅黑" pitchFamily="34" charset="-122"/>
                        <a:ea typeface="微软雅黑"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21827">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dirty="0"/>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pSp>
        <p:nvGrpSpPr>
          <p:cNvPr id="4" name="组合 3"/>
          <p:cNvGrpSpPr/>
          <p:nvPr/>
        </p:nvGrpSpPr>
        <p:grpSpPr>
          <a:xfrm>
            <a:off x="4143277" y="1833803"/>
            <a:ext cx="4719262" cy="4176464"/>
            <a:chOff x="4355976" y="915566"/>
            <a:chExt cx="4719262" cy="4176464"/>
          </a:xfrm>
        </p:grpSpPr>
        <p:pic>
          <p:nvPicPr>
            <p:cNvPr id="9" name="Picture 2"/>
            <p:cNvPicPr>
              <a:picLocks noChangeAspect="1" noChangeArrowheads="1"/>
            </p:cNvPicPr>
            <p:nvPr/>
          </p:nvPicPr>
          <p:blipFill>
            <a:blip r:embed="rId2" cstate="print"/>
            <a:srcRect/>
            <a:stretch>
              <a:fillRect/>
            </a:stretch>
          </p:blipFill>
          <p:spPr bwMode="auto">
            <a:xfrm>
              <a:off x="4355976" y="915566"/>
              <a:ext cx="4719262" cy="3776669"/>
            </a:xfrm>
            <a:prstGeom prst="rect">
              <a:avLst/>
            </a:prstGeom>
            <a:noFill/>
            <a:ln w="9525">
              <a:noFill/>
              <a:miter lim="800000"/>
              <a:headEnd/>
              <a:tailEnd/>
            </a:ln>
            <a:effectLst/>
          </p:spPr>
        </p:pic>
        <p:sp>
          <p:nvSpPr>
            <p:cNvPr id="10" name="圆角矩形 9"/>
            <p:cNvSpPr/>
            <p:nvPr/>
          </p:nvSpPr>
          <p:spPr>
            <a:xfrm>
              <a:off x="4360330" y="915566"/>
              <a:ext cx="4680520" cy="3816424"/>
            </a:xfrm>
            <a:prstGeom prst="roundRect">
              <a:avLst/>
            </a:prstGeom>
            <a:noFill/>
            <a:ln>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1" name="五角星 10"/>
            <p:cNvSpPr/>
            <p:nvPr/>
          </p:nvSpPr>
          <p:spPr>
            <a:xfrm>
              <a:off x="5003272" y="2130012"/>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2" name="五角星 11"/>
            <p:cNvSpPr/>
            <p:nvPr/>
          </p:nvSpPr>
          <p:spPr>
            <a:xfrm>
              <a:off x="5860528" y="1914574"/>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3" name="五角星 12"/>
            <p:cNvSpPr/>
            <p:nvPr/>
          </p:nvSpPr>
          <p:spPr>
            <a:xfrm>
              <a:off x="6573784" y="2414640"/>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4" name="五角星 13"/>
            <p:cNvSpPr/>
            <p:nvPr/>
          </p:nvSpPr>
          <p:spPr>
            <a:xfrm>
              <a:off x="7432164" y="3700524"/>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5" name="五角星 14"/>
            <p:cNvSpPr/>
            <p:nvPr/>
          </p:nvSpPr>
          <p:spPr>
            <a:xfrm>
              <a:off x="5216462" y="2272888"/>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6" name="五角星 15"/>
            <p:cNvSpPr/>
            <p:nvPr/>
          </p:nvSpPr>
          <p:spPr>
            <a:xfrm>
              <a:off x="5289024" y="2914706"/>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7" name="五角星 16"/>
            <p:cNvSpPr/>
            <p:nvPr/>
          </p:nvSpPr>
          <p:spPr>
            <a:xfrm>
              <a:off x="6788098" y="1844260"/>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8" name="五角星 17"/>
            <p:cNvSpPr/>
            <p:nvPr/>
          </p:nvSpPr>
          <p:spPr>
            <a:xfrm>
              <a:off x="6430908" y="2343202"/>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19" name="五角星 18"/>
            <p:cNvSpPr/>
            <p:nvPr/>
          </p:nvSpPr>
          <p:spPr>
            <a:xfrm>
              <a:off x="6932098" y="3130144"/>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0" name="五角星 19"/>
            <p:cNvSpPr/>
            <p:nvPr/>
          </p:nvSpPr>
          <p:spPr>
            <a:xfrm>
              <a:off x="8284860" y="2990118"/>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1" name="五角星 20"/>
            <p:cNvSpPr/>
            <p:nvPr/>
          </p:nvSpPr>
          <p:spPr>
            <a:xfrm>
              <a:off x="4972492" y="2414054"/>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2" name="五角星 21"/>
            <p:cNvSpPr/>
            <p:nvPr/>
          </p:nvSpPr>
          <p:spPr>
            <a:xfrm>
              <a:off x="4572000" y="4893340"/>
              <a:ext cx="144000" cy="144000"/>
            </a:xfrm>
            <a:prstGeom prst="star5">
              <a:avLst/>
            </a:prstGeom>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sp>
          <p:nvSpPr>
            <p:cNvPr id="23" name="TextBox 22"/>
            <p:cNvSpPr txBox="1"/>
            <p:nvPr/>
          </p:nvSpPr>
          <p:spPr>
            <a:xfrm>
              <a:off x="4631474" y="4876586"/>
              <a:ext cx="1812734" cy="215444"/>
            </a:xfrm>
            <a:prstGeom prst="rect">
              <a:avLst/>
            </a:prstGeom>
            <a:noFill/>
          </p:spPr>
          <p:txBody>
            <a:bodyPr wrap="square" rtlCol="0">
              <a:spAutoFit/>
            </a:bodyPr>
            <a:lstStyle/>
            <a:p>
              <a:r>
                <a:rPr lang="zh-CN" altLang="en-US" sz="800" dirty="0" smtClean="0">
                  <a:latin typeface="微软雅黑" pitchFamily="34" charset="-122"/>
                  <a:ea typeface="微软雅黑" pitchFamily="34" charset="-122"/>
                </a:rPr>
                <a:t>      一级网点           直营店</a:t>
              </a:r>
              <a:endParaRPr lang="zh-CN" altLang="en-US" sz="800" dirty="0">
                <a:latin typeface="微软雅黑" pitchFamily="34" charset="-122"/>
                <a:ea typeface="微软雅黑" pitchFamily="34" charset="-122"/>
              </a:endParaRPr>
            </a:p>
          </p:txBody>
        </p:sp>
        <p:sp>
          <p:nvSpPr>
            <p:cNvPr id="24" name="五角星 23"/>
            <p:cNvSpPr/>
            <p:nvPr/>
          </p:nvSpPr>
          <p:spPr>
            <a:xfrm>
              <a:off x="5423562" y="4898689"/>
              <a:ext cx="144000" cy="144000"/>
            </a:xfrm>
            <a:prstGeom prst="star5">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algn="ctr"/>
              <a:endParaRPr lang="zh-CN" altLang="en-US" dirty="0" smtClean="0">
                <a:latin typeface="微软雅黑" pitchFamily="34" charset="-122"/>
                <a:ea typeface="微软雅黑" pitchFamily="34" charset="-122"/>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3.5.1</a:t>
            </a:r>
            <a:r>
              <a:rPr lang="zh-CN" altLang="en-US" sz="2000" b="1" dirty="0" smtClean="0">
                <a:latin typeface="微软雅黑" pitchFamily="34" charset="-122"/>
                <a:ea typeface="微软雅黑" pitchFamily="34" charset="-122"/>
              </a:rPr>
              <a:t>汽车市场分析</a:t>
            </a:r>
          </a:p>
        </p:txBody>
      </p:sp>
      <p:sp>
        <p:nvSpPr>
          <p:cNvPr id="5" name="矩形 4"/>
          <p:cNvSpPr>
            <a:spLocks noChangeArrowheads="1"/>
          </p:cNvSpPr>
          <p:nvPr/>
        </p:nvSpPr>
        <p:spPr bwMode="auto">
          <a:xfrm>
            <a:off x="251520" y="1105580"/>
            <a:ext cx="8712968" cy="307777"/>
          </a:xfrm>
          <a:prstGeom prst="rect">
            <a:avLst/>
          </a:prstGeom>
          <a:noFill/>
          <a:ln w="9525">
            <a:noFill/>
            <a:miter lim="800000"/>
          </a:ln>
        </p:spPr>
        <p:txBody>
          <a:bodyPr wrap="square">
            <a:spAutoFit/>
          </a:bodyPr>
          <a:lstStyle/>
          <a:p>
            <a:r>
              <a:rPr lang="zh-CN" altLang="en-US" sz="1400" b="1" dirty="0" smtClean="0">
                <a:latin typeface="微软雅黑" pitchFamily="34" charset="-122"/>
                <a:ea typeface="微软雅黑" pitchFamily="34" charset="-122"/>
              </a:rPr>
              <a:t>（对当地新能源汽车市场的分析）</a:t>
            </a:r>
          </a:p>
        </p:txBody>
      </p:sp>
      <p:graphicFrame>
        <p:nvGraphicFramePr>
          <p:cNvPr id="6" name="Group 31"/>
          <p:cNvGraphicFramePr>
            <a:graphicFrameLocks noGrp="1"/>
          </p:cNvGraphicFramePr>
          <p:nvPr>
            <p:extLst>
              <p:ext uri="{D42A27DB-BD31-4B8C-83A1-F6EECF244321}">
                <p14:modId xmlns:p14="http://schemas.microsoft.com/office/powerpoint/2010/main" val="1319715557"/>
              </p:ext>
            </p:extLst>
          </p:nvPr>
        </p:nvGraphicFramePr>
        <p:xfrm>
          <a:off x="395536" y="1556792"/>
          <a:ext cx="8280399" cy="1944215"/>
        </p:xfrm>
        <a:graphic>
          <a:graphicData uri="http://schemas.openxmlformats.org/drawingml/2006/table">
            <a:tbl>
              <a:tblPr/>
              <a:tblGrid>
                <a:gridCol w="2412667"/>
                <a:gridCol w="1466933"/>
                <a:gridCol w="1466933"/>
                <a:gridCol w="1466933"/>
                <a:gridCol w="1466933"/>
              </a:tblGrid>
              <a:tr h="442070">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项 目</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2018</a:t>
                      </a: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年</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2019</a:t>
                      </a: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年</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2020</a:t>
                      </a: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年</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备注</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r>
              <a:tr h="500715">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      </a:t>
                      </a: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新能源汽车保有量（辆）</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500715">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Times New Roman" panose="02020603050405020304" pitchFamily="18" charset="0"/>
                        </a:rPr>
                        <a:t>其中：轿车保有量（辆）</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500715">
                <a:tc>
                  <a:txBody>
                    <a:bodyPr/>
                    <a:lstStyle/>
                    <a:p>
                      <a:pPr marL="0" marR="0" lvl="0" indent="0" algn="ctr" defTabSz="914400" rtl="0" eaLnBrk="1" fontAlgn="base" latinLnBrk="0" hangingPunct="1">
                        <a:spcBef>
                          <a:spcPct val="0"/>
                        </a:spcBef>
                        <a:spcAft>
                          <a:spcPct val="0"/>
                        </a:spcAft>
                        <a:buClrTx/>
                        <a:buSzTx/>
                        <a:buFontTx/>
                        <a:buNone/>
                      </a:pPr>
                      <a:r>
                        <a:rPr kumimoji="0" lang="en-US" altLang="zh-CN"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 </a:t>
                      </a:r>
                      <a:r>
                        <a:rPr kumimoji="0" lang="zh-CN" alt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　奇瑞新能源汽车保有量（辆）</a:t>
                      </a: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endParaRPr kumimoji="0" lang="en-US" sz="14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marL="68580" marR="68580" marT="0" marB="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bl>
          </a:graphicData>
        </a:graphic>
      </p:graphicFrame>
      <p:sp>
        <p:nvSpPr>
          <p:cNvPr id="7" name="TextBox 6"/>
          <p:cNvSpPr txBox="1"/>
          <p:nvPr/>
        </p:nvSpPr>
        <p:spPr>
          <a:xfrm>
            <a:off x="395536" y="3573016"/>
            <a:ext cx="8280920" cy="830997"/>
          </a:xfrm>
          <a:prstGeom prst="rect">
            <a:avLst/>
          </a:prstGeom>
          <a:noFill/>
        </p:spPr>
        <p:txBody>
          <a:bodyPr wrap="square" rtlCol="0">
            <a:spAutoFit/>
          </a:bodyPr>
          <a:lstStyle/>
          <a:p>
            <a:pPr>
              <a:buFont typeface="Wingdings" panose="05000000000000000000" pitchFamily="2" charset="2"/>
              <a:buChar char="Ø"/>
            </a:pPr>
            <a:r>
              <a:rPr lang="zh-CN" altLang="en-US" sz="1600" dirty="0" smtClean="0">
                <a:latin typeface="微软雅黑" panose="020B0503020204020204" pitchFamily="34" charset="-122"/>
                <a:ea typeface="微软雅黑" panose="020B0503020204020204" pitchFamily="34" charset="-122"/>
              </a:rPr>
              <a:t> 对当地的市场情况进行解析：</a:t>
            </a:r>
            <a:endParaRPr lang="en-US" altLang="zh-CN" sz="1600" dirty="0" smtClean="0">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sp>
        <p:nvSpPr>
          <p:cNvPr id="8" name="灯片编号占位符 7"/>
          <p:cNvSpPr>
            <a:spLocks noGrp="1"/>
          </p:cNvSpPr>
          <p:nvPr>
            <p:ph type="sldNum" sz="quarter" idx="4"/>
          </p:nvPr>
        </p:nvSpPr>
        <p:spPr>
          <a:xfrm>
            <a:off x="8141718" y="6520259"/>
            <a:ext cx="1182810" cy="365125"/>
          </a:xfrm>
        </p:spPr>
        <p:txBody>
          <a:bodyPr/>
          <a:lstStyle/>
          <a:p>
            <a:fld id="{F050765F-0884-4EAD-84A6-4544D6C1E37F}" type="slidenum">
              <a:rPr lang="zh-CN" altLang="en-US" smtClean="0"/>
              <a:pPr/>
              <a:t>23</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3.5.2 </a:t>
            </a:r>
            <a:r>
              <a:rPr lang="zh-CN" altLang="en-US" sz="2000" b="1" dirty="0" smtClean="0">
                <a:latin typeface="微软雅黑" pitchFamily="34" charset="-122"/>
                <a:ea typeface="微软雅黑" pitchFamily="34" charset="-122"/>
              </a:rPr>
              <a:t>奇瑞竞品分析</a:t>
            </a:r>
          </a:p>
        </p:txBody>
      </p:sp>
      <p:sp>
        <p:nvSpPr>
          <p:cNvPr id="5" name="矩形 4"/>
          <p:cNvSpPr>
            <a:spLocks noChangeArrowheads="1"/>
          </p:cNvSpPr>
          <p:nvPr/>
        </p:nvSpPr>
        <p:spPr bwMode="auto">
          <a:xfrm>
            <a:off x="251520" y="1177007"/>
            <a:ext cx="8712968" cy="307777"/>
          </a:xfrm>
          <a:prstGeom prst="rect">
            <a:avLst/>
          </a:prstGeom>
          <a:noFill/>
          <a:ln w="9525">
            <a:noFill/>
            <a:miter lim="800000"/>
          </a:ln>
        </p:spPr>
        <p:txBody>
          <a:bodyPr wrap="square">
            <a:spAutoFit/>
          </a:bodyPr>
          <a:lstStyle/>
          <a:p>
            <a:r>
              <a:rPr lang="zh-CN" altLang="en-US" sz="1400" b="1" dirty="0" smtClean="0">
                <a:latin typeface="微软雅黑" pitchFamily="34" charset="-122"/>
                <a:ea typeface="微软雅黑" pitchFamily="34" charset="-122"/>
              </a:rPr>
              <a:t>（当地市场奇瑞新能源汽车与竞品的对比分析）</a:t>
            </a:r>
          </a:p>
        </p:txBody>
      </p:sp>
      <p:graphicFrame>
        <p:nvGraphicFramePr>
          <p:cNvPr id="8" name="Group 70"/>
          <p:cNvGraphicFramePr>
            <a:graphicFrameLocks noGrp="1"/>
          </p:cNvGraphicFramePr>
          <p:nvPr>
            <p:extLst>
              <p:ext uri="{D42A27DB-BD31-4B8C-83A1-F6EECF244321}">
                <p14:modId xmlns:p14="http://schemas.microsoft.com/office/powerpoint/2010/main" val="3935416550"/>
              </p:ext>
            </p:extLst>
          </p:nvPr>
        </p:nvGraphicFramePr>
        <p:xfrm>
          <a:off x="431765" y="1628800"/>
          <a:ext cx="8280469" cy="4505453"/>
        </p:xfrm>
        <a:graphic>
          <a:graphicData uri="http://schemas.openxmlformats.org/drawingml/2006/table">
            <a:tbl>
              <a:tblPr/>
              <a:tblGrid>
                <a:gridCol w="1086343"/>
                <a:gridCol w="941890"/>
                <a:gridCol w="796984"/>
                <a:gridCol w="796984"/>
                <a:gridCol w="2608731"/>
                <a:gridCol w="2049537"/>
              </a:tblGrid>
              <a:tr h="639000">
                <a:tc>
                  <a:txBody>
                    <a:bodyPr/>
                    <a:lstStyle/>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各品牌名称</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经销商数量</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1" lang="en-US" altLang="zh-CN" sz="1200" b="0" i="0" u="none" strike="noStrike" cap="none" normalizeH="0" baseline="0" dirty="0" smtClean="0">
                          <a:ln>
                            <a:noFill/>
                          </a:ln>
                          <a:solidFill>
                            <a:schemeClr val="tx1"/>
                          </a:solidFill>
                          <a:effectLst/>
                          <a:latin typeface="微软雅黑" pitchFamily="34" charset="-122"/>
                          <a:ea typeface="微软雅黑" pitchFamily="34" charset="-122"/>
                        </a:rPr>
                        <a:t>2018</a:t>
                      </a: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年</a:t>
                      </a:r>
                      <a:endParaRPr kumimoji="1"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销量</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1" lang="en-US" altLang="zh-CN" sz="1200" b="0" i="0" u="none" strike="noStrike" cap="none" normalizeH="0" baseline="0" dirty="0" smtClean="0">
                          <a:ln>
                            <a:noFill/>
                          </a:ln>
                          <a:solidFill>
                            <a:schemeClr val="tx1"/>
                          </a:solidFill>
                          <a:effectLst/>
                          <a:latin typeface="微软雅黑" pitchFamily="34" charset="-122"/>
                          <a:ea typeface="微软雅黑" pitchFamily="34" charset="-122"/>
                        </a:rPr>
                        <a:t>2019</a:t>
                      </a: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年</a:t>
                      </a:r>
                      <a:endParaRPr kumimoji="1"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销量</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优势</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c>
                  <a:txBody>
                    <a:bodyPr/>
                    <a:lstStyle/>
                    <a:p>
                      <a:pPr marL="0" marR="0" lvl="0" indent="0" algn="ctr" defTabSz="914400" rtl="0" eaLnBrk="1" fontAlgn="base" latinLnBrk="0" hangingPunct="1">
                        <a:spcBef>
                          <a:spcPct val="0"/>
                        </a:spcBef>
                        <a:spcAft>
                          <a:spcPct val="0"/>
                        </a:spcAft>
                        <a:buClrTx/>
                        <a:buSzTx/>
                        <a:buFontTx/>
                        <a:buNone/>
                      </a:pPr>
                      <a:r>
                        <a:rPr kumimoji="1" lang="zh-CN" altLang="en-US" sz="1200" b="0" i="0" u="none" strike="noStrike" cap="none" normalizeH="0" baseline="0" dirty="0" smtClean="0">
                          <a:ln>
                            <a:noFill/>
                          </a:ln>
                          <a:solidFill>
                            <a:schemeClr val="tx1"/>
                          </a:solidFill>
                          <a:effectLst/>
                          <a:latin typeface="微软雅黑" pitchFamily="34" charset="-122"/>
                          <a:ea typeface="微软雅黑" pitchFamily="34" charset="-122"/>
                        </a:rPr>
                        <a:t>劣势</a:t>
                      </a: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solidFill>
                      <a:schemeClr val="tx2">
                        <a:lumMod val="60000"/>
                        <a:lumOff val="40000"/>
                      </a:schemeClr>
                    </a:solidFill>
                  </a:tcPr>
                </a:tc>
              </a:tr>
              <a:tr h="572439">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奇瑞</a:t>
                      </a: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57188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比亚迪</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zh-CN"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zh-CN"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631519">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欧拉</a:t>
                      </a:r>
                    </a:p>
                    <a:p>
                      <a:pPr marL="0" marR="0" lvl="0" indent="0" algn="ctr" defTabSz="914400" rtl="0" eaLnBrk="1" fontAlgn="base" latinLnBrk="0" hangingPunct="1">
                        <a:spcBef>
                          <a:spcPct val="0"/>
                        </a:spcBef>
                        <a:spcAft>
                          <a:spcPct val="0"/>
                        </a:spcAft>
                        <a:buClrTx/>
                        <a:buSzTx/>
                        <a:buFontTx/>
                        <a:buNone/>
                      </a:pPr>
                      <a:endPar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endParaRP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569330">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北汽</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760641">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几何</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760641">
                <a:tc>
                  <a:txBody>
                    <a:bodyPr/>
                    <a:lstStyle/>
                    <a:p>
                      <a:pPr marL="0" marR="0" lvl="0" indent="0" algn="ctr" defTabSz="914400" rtl="0" eaLnBrk="1" fontAlgn="base" latinLnBrk="0" hangingPunct="1">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微软雅黑" pitchFamily="34" charset="-122"/>
                          <a:ea typeface="微软雅黑" pitchFamily="34" charset="-122"/>
                          <a:cs typeface="Times New Roman" panose="02020603050405020304" pitchFamily="18" charset="0"/>
                        </a:rPr>
                        <a:t>江淮</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altLang="zh-CN"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20000"/>
                        </a:spcBef>
                        <a:spcAft>
                          <a:spcPct val="0"/>
                        </a:spcAft>
                        <a:buClrTx/>
                        <a:buSzTx/>
                        <a:buFontTx/>
                        <a:buNone/>
                      </a:pPr>
                      <a:endParaRPr kumimoji="0" lang="en-US" sz="1200" b="0" i="0" u="none" strike="noStrike" cap="none" normalizeH="0" baseline="0" dirty="0" smtClean="0">
                        <a:ln>
                          <a:noFill/>
                        </a:ln>
                        <a:solidFill>
                          <a:schemeClr val="tx1"/>
                        </a:solidFill>
                        <a:effectLst/>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endParaRPr lang="zh-CN" altLang="en-US" dirty="0">
                        <a:solidFill>
                          <a:schemeClr val="tx1"/>
                        </a:solidFill>
                        <a:latin typeface="微软雅黑" pitchFamily="34" charset="-122"/>
                        <a:ea typeface="微软雅黑" pitchFamily="34" charset="-122"/>
                      </a:endParaRPr>
                    </a:p>
                  </a:txBody>
                  <a:tcPr marL="45720" marR="45720" marT="45723" marB="45723"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bl>
          </a:graphicData>
        </a:graphic>
      </p:graphicFrame>
      <p:sp>
        <p:nvSpPr>
          <p:cNvPr id="6" name="灯片编号占位符 5"/>
          <p:cNvSpPr>
            <a:spLocks noGrp="1"/>
          </p:cNvSpPr>
          <p:nvPr>
            <p:ph type="sldNum" sz="quarter" idx="4"/>
          </p:nvPr>
        </p:nvSpPr>
        <p:spPr>
          <a:xfrm>
            <a:off x="8141718" y="6520259"/>
            <a:ext cx="1182810" cy="365125"/>
          </a:xfrm>
        </p:spPr>
        <p:txBody>
          <a:bodyPr/>
          <a:lstStyle/>
          <a:p>
            <a:fld id="{F050765F-0884-4EAD-84A6-4544D6C1E37F}" type="slidenum">
              <a:rPr lang="zh-CN" altLang="en-US" smtClean="0"/>
              <a:pPr/>
              <a:t>24</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0" y="620688"/>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3.6</a:t>
            </a:r>
            <a:r>
              <a:rPr lang="zh-CN" altLang="en-US" sz="2000" b="1" dirty="0" smtClean="0">
                <a:latin typeface="微软雅黑" pitchFamily="34" charset="-122"/>
                <a:ea typeface="微软雅黑" pitchFamily="34" charset="-122"/>
              </a:rPr>
              <a:t>营销方案</a:t>
            </a:r>
          </a:p>
        </p:txBody>
      </p:sp>
      <p:sp>
        <p:nvSpPr>
          <p:cNvPr id="5" name="矩形 4"/>
          <p:cNvSpPr>
            <a:spLocks noChangeArrowheads="1"/>
          </p:cNvSpPr>
          <p:nvPr/>
        </p:nvSpPr>
        <p:spPr bwMode="auto">
          <a:xfrm>
            <a:off x="251520" y="1105580"/>
            <a:ext cx="8712968" cy="307777"/>
          </a:xfrm>
          <a:prstGeom prst="rect">
            <a:avLst/>
          </a:prstGeom>
          <a:noFill/>
          <a:ln w="9525">
            <a:noFill/>
            <a:miter lim="800000"/>
          </a:ln>
        </p:spPr>
        <p:txBody>
          <a:bodyPr wrap="square">
            <a:spAutoFit/>
          </a:bodyPr>
          <a:lstStyle/>
          <a:p>
            <a:r>
              <a:rPr lang="zh-CN" altLang="en-US" sz="1400" b="1" dirty="0" smtClean="0">
                <a:latin typeface="微软雅黑" pitchFamily="34" charset="-122"/>
                <a:ea typeface="微软雅黑" pitchFamily="34" charset="-122"/>
              </a:rPr>
              <a:t>（如何做好奇瑞新能源汽车的具体营销方案）</a:t>
            </a:r>
          </a:p>
        </p:txBody>
      </p:sp>
      <p:sp>
        <p:nvSpPr>
          <p:cNvPr id="2" name="矩形 1"/>
          <p:cNvSpPr>
            <a:spLocks noChangeArrowheads="1"/>
          </p:cNvSpPr>
          <p:nvPr/>
        </p:nvSpPr>
        <p:spPr bwMode="auto">
          <a:xfrm>
            <a:off x="504190" y="1500505"/>
            <a:ext cx="7583170" cy="3108543"/>
          </a:xfrm>
          <a:prstGeom prst="rect">
            <a:avLst/>
          </a:prstGeom>
          <a:noFill/>
          <a:ln w="9525">
            <a:noFill/>
            <a:miter lim="800000"/>
          </a:ln>
        </p:spPr>
        <p:txBody>
          <a:bodyPr wrap="square">
            <a:spAutoFit/>
          </a:bodyPr>
          <a:lstStyle/>
          <a:p>
            <a:r>
              <a:rPr lang="zh-CN" altLang="en-US" sz="1400" b="1" dirty="0" smtClean="0">
                <a:latin typeface="微软雅黑" pitchFamily="34" charset="-122"/>
                <a:ea typeface="微软雅黑" pitchFamily="34" charset="-122"/>
              </a:rPr>
              <a:t>零售业务：</a:t>
            </a:r>
            <a:endParaRPr lang="en-US" altLang="zh-CN" sz="1400" b="1" dirty="0" smtClean="0">
              <a:latin typeface="微软雅黑" pitchFamily="34" charset="-122"/>
              <a:ea typeface="微软雅黑" pitchFamily="34" charset="-122"/>
            </a:endParaRPr>
          </a:p>
          <a:p>
            <a:r>
              <a:rPr lang="zh-CN" altLang="en-US" sz="1400" b="1" dirty="0" smtClean="0">
                <a:latin typeface="微软雅黑" pitchFamily="34" charset="-122"/>
                <a:ea typeface="微软雅黑" pitchFamily="34" charset="-122"/>
              </a:rPr>
              <a:t>线上：</a:t>
            </a:r>
            <a:endParaRPr lang="en-US" altLang="zh-CN" sz="1400" b="1" dirty="0" smtClean="0">
              <a:latin typeface="微软雅黑" pitchFamily="34" charset="-122"/>
              <a:ea typeface="微软雅黑" pitchFamily="34" charset="-122"/>
            </a:endParaRPr>
          </a:p>
          <a:p>
            <a:r>
              <a:rPr lang="en-US" altLang="zh-CN" sz="1400" b="1" dirty="0" smtClean="0">
                <a:latin typeface="微软雅黑" pitchFamily="34" charset="-122"/>
                <a:ea typeface="微软雅黑" pitchFamily="34" charset="-122"/>
              </a:rPr>
              <a:t>      </a:t>
            </a:r>
          </a:p>
          <a:p>
            <a:endParaRPr lang="en-US" altLang="zh-CN" sz="1400" b="1" dirty="0" smtClean="0">
              <a:latin typeface="微软雅黑" pitchFamily="34" charset="-122"/>
              <a:ea typeface="微软雅黑" pitchFamily="34" charset="-122"/>
            </a:endParaRPr>
          </a:p>
          <a:p>
            <a:r>
              <a:rPr lang="zh-CN" altLang="en-US" sz="1400" b="1" dirty="0" smtClean="0">
                <a:latin typeface="微软雅黑" pitchFamily="34" charset="-122"/>
                <a:ea typeface="微软雅黑" pitchFamily="34" charset="-122"/>
              </a:rPr>
              <a:t>线下：</a:t>
            </a:r>
            <a:endParaRPr lang="en-US" altLang="zh-CN" sz="1400" b="1" dirty="0" smtClean="0">
              <a:latin typeface="微软雅黑" pitchFamily="34" charset="-122"/>
              <a:ea typeface="微软雅黑" pitchFamily="34" charset="-122"/>
            </a:endParaRPr>
          </a:p>
          <a:p>
            <a:endParaRPr lang="en-US" altLang="zh-CN" sz="1400" b="1" dirty="0" smtClean="0">
              <a:latin typeface="微软雅黑" pitchFamily="34" charset="-122"/>
              <a:ea typeface="微软雅黑" pitchFamily="34" charset="-122"/>
            </a:endParaRPr>
          </a:p>
          <a:p>
            <a:endParaRPr lang="en-US" altLang="zh-CN" sz="1400" b="1" dirty="0" smtClean="0">
              <a:latin typeface="微软雅黑" pitchFamily="34" charset="-122"/>
              <a:ea typeface="微软雅黑" pitchFamily="34" charset="-122"/>
            </a:endParaRPr>
          </a:p>
          <a:p>
            <a:endParaRPr lang="en-US" altLang="zh-CN" sz="1400" b="1" dirty="0" smtClean="0">
              <a:latin typeface="微软雅黑" pitchFamily="34" charset="-122"/>
              <a:ea typeface="微软雅黑" pitchFamily="34" charset="-122"/>
            </a:endParaRPr>
          </a:p>
          <a:p>
            <a:endParaRPr lang="en-US" altLang="zh-CN" sz="1400" b="1" dirty="0" smtClean="0">
              <a:latin typeface="微软雅黑" pitchFamily="34" charset="-122"/>
              <a:ea typeface="微软雅黑" pitchFamily="34" charset="-122"/>
            </a:endParaRPr>
          </a:p>
          <a:p>
            <a:endParaRPr lang="en-US" altLang="zh-CN" sz="1400" b="1" dirty="0" smtClean="0">
              <a:latin typeface="微软雅黑" pitchFamily="34" charset="-122"/>
              <a:ea typeface="微软雅黑" pitchFamily="34" charset="-122"/>
            </a:endParaRPr>
          </a:p>
          <a:p>
            <a:r>
              <a:rPr lang="zh-CN" altLang="en-US" sz="1400" b="1" dirty="0" smtClean="0">
                <a:latin typeface="微软雅黑" pitchFamily="34" charset="-122"/>
                <a:ea typeface="微软雅黑" pitchFamily="34" charset="-122"/>
              </a:rPr>
              <a:t>大客户业务：</a:t>
            </a:r>
            <a:endParaRPr lang="en-US" altLang="zh-CN" sz="1400" b="1" dirty="0" smtClean="0">
              <a:latin typeface="微软雅黑" pitchFamily="34" charset="-122"/>
              <a:ea typeface="微软雅黑" pitchFamily="34" charset="-122"/>
            </a:endParaRPr>
          </a:p>
          <a:p>
            <a:r>
              <a:rPr lang="en-US" altLang="zh-CN" sz="1400" b="1" dirty="0" smtClean="0">
                <a:latin typeface="微软雅黑" pitchFamily="34" charset="-122"/>
                <a:ea typeface="微软雅黑" pitchFamily="34" charset="-122"/>
              </a:rPr>
              <a:t>      </a:t>
            </a:r>
          </a:p>
          <a:p>
            <a:r>
              <a:rPr lang="en-US" altLang="zh-CN" sz="1400" b="1" dirty="0" smtClean="0">
                <a:latin typeface="微软雅黑" pitchFamily="34" charset="-122"/>
                <a:ea typeface="微软雅黑" pitchFamily="34" charset="-122"/>
              </a:rPr>
              <a:t>   </a:t>
            </a:r>
          </a:p>
          <a:p>
            <a:r>
              <a:rPr lang="en-US" altLang="zh-CN" sz="1400" b="1" dirty="0" smtClean="0">
                <a:latin typeface="微软雅黑" pitchFamily="34" charset="-122"/>
                <a:ea typeface="微软雅黑" pitchFamily="34" charset="-122"/>
              </a:rPr>
              <a:t>   </a:t>
            </a:r>
            <a:endParaRPr lang="zh-CN" altLang="en-US" sz="1400" b="1" dirty="0" smtClean="0">
              <a:latin typeface="微软雅黑" pitchFamily="34" charset="-122"/>
              <a:ea typeface="微软雅黑" pitchFamily="34" charset="-122"/>
            </a:endParaRPr>
          </a:p>
        </p:txBody>
      </p:sp>
      <p:sp>
        <p:nvSpPr>
          <p:cNvPr id="6" name="灯片编号占位符 5"/>
          <p:cNvSpPr>
            <a:spLocks noGrp="1"/>
          </p:cNvSpPr>
          <p:nvPr>
            <p:ph type="sldNum" sz="quarter" idx="4"/>
          </p:nvPr>
        </p:nvSpPr>
        <p:spPr>
          <a:xfrm>
            <a:off x="8172400" y="6520259"/>
            <a:ext cx="1182810" cy="365125"/>
          </a:xfrm>
        </p:spPr>
        <p:txBody>
          <a:bodyPr/>
          <a:lstStyle/>
          <a:p>
            <a:fld id="{F050765F-0884-4EAD-84A6-4544D6C1E37F}" type="slidenum">
              <a:rPr lang="zh-CN" altLang="en-US" smtClean="0"/>
              <a:pPr/>
              <a:t>25</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3.7</a:t>
            </a:r>
            <a:r>
              <a:rPr lang="zh-CN" altLang="en-US" sz="2000" b="1" dirty="0" smtClean="0">
                <a:latin typeface="微软雅黑" pitchFamily="34" charset="-122"/>
                <a:ea typeface="微软雅黑" pitchFamily="34" charset="-122"/>
              </a:rPr>
              <a:t>拟建奇瑞新能源汽车盈亏能力自评数据</a:t>
            </a:r>
          </a:p>
        </p:txBody>
      </p:sp>
      <p:graphicFrame>
        <p:nvGraphicFramePr>
          <p:cNvPr id="4" name="表格 3"/>
          <p:cNvGraphicFramePr>
            <a:graphicFrameLocks noGrp="1"/>
          </p:cNvGraphicFramePr>
          <p:nvPr>
            <p:extLst>
              <p:ext uri="{D42A27DB-BD31-4B8C-83A1-F6EECF244321}">
                <p14:modId xmlns:p14="http://schemas.microsoft.com/office/powerpoint/2010/main" val="2798117475"/>
              </p:ext>
            </p:extLst>
          </p:nvPr>
        </p:nvGraphicFramePr>
        <p:xfrm>
          <a:off x="467544" y="1196752"/>
          <a:ext cx="8208912" cy="5184578"/>
        </p:xfrm>
        <a:graphic>
          <a:graphicData uri="http://schemas.openxmlformats.org/drawingml/2006/table">
            <a:tbl>
              <a:tblPr/>
              <a:tblGrid>
                <a:gridCol w="613750"/>
                <a:gridCol w="2284238"/>
                <a:gridCol w="1726461"/>
                <a:gridCol w="1726461"/>
                <a:gridCol w="1858002"/>
              </a:tblGrid>
              <a:tr h="205535">
                <a:tc>
                  <a:txBody>
                    <a:bodyPr/>
                    <a:lstStyle/>
                    <a:p>
                      <a:pPr algn="ctr" fontAlgn="ctr"/>
                      <a:r>
                        <a:rPr lang="zh-CN" altLang="en-US" sz="1200" b="0" i="0" u="none" strike="noStrike" dirty="0">
                          <a:solidFill>
                            <a:schemeClr val="tx1"/>
                          </a:solidFill>
                          <a:latin typeface="微软雅黑" pitchFamily="34" charset="-122"/>
                          <a:ea typeface="微软雅黑" pitchFamily="34" charset="-122"/>
                        </a:rPr>
                        <a:t>序号</a:t>
                      </a: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项目名称</a:t>
                      </a: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20</a:t>
                      </a:r>
                      <a:r>
                        <a:rPr lang="zh-CN" altLang="en-US" sz="1200" b="0" i="0" u="none" strike="noStrike" dirty="0" smtClean="0">
                          <a:solidFill>
                            <a:schemeClr val="tx1"/>
                          </a:solidFill>
                          <a:latin typeface="微软雅黑" pitchFamily="34" charset="-122"/>
                          <a:ea typeface="微软雅黑" pitchFamily="34" charset="-122"/>
                        </a:rPr>
                        <a:t>年</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21</a:t>
                      </a:r>
                      <a:r>
                        <a:rPr lang="zh-CN" altLang="en-US" sz="1200" b="0" i="0" u="none" strike="noStrike" dirty="0" smtClean="0">
                          <a:solidFill>
                            <a:schemeClr val="tx1"/>
                          </a:solidFill>
                          <a:latin typeface="微软雅黑" pitchFamily="34" charset="-122"/>
                          <a:ea typeface="微软雅黑" pitchFamily="34" charset="-122"/>
                        </a:rPr>
                        <a:t>年</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1" i="0" u="none" strike="noStrike" dirty="0" smtClean="0">
                          <a:solidFill>
                            <a:schemeClr val="tx1"/>
                          </a:solidFill>
                          <a:latin typeface="微软雅黑" pitchFamily="34" charset="-122"/>
                          <a:ea typeface="微软雅黑" pitchFamily="34" charset="-122"/>
                        </a:rPr>
                        <a:t>备注</a:t>
                      </a:r>
                      <a:endParaRPr lang="zh-CN" altLang="en-US" sz="1200" b="1"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a:t>
                      </a:r>
                      <a:r>
                        <a:rPr lang="zh-CN" altLang="en-US" sz="1200" b="0" i="0" u="none" strike="noStrike" dirty="0">
                          <a:solidFill>
                            <a:schemeClr val="tx1"/>
                          </a:solidFill>
                          <a:latin typeface="微软雅黑" pitchFamily="34" charset="-122"/>
                          <a:ea typeface="微软雅黑" pitchFamily="34" charset="-122"/>
                        </a:rPr>
                        <a:t>　</a:t>
                      </a: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新车销售台</a:t>
                      </a:r>
                      <a:r>
                        <a:rPr lang="zh-CN" altLang="en-US" sz="1200" b="0" i="0" u="none" strike="noStrike" dirty="0" smtClean="0">
                          <a:solidFill>
                            <a:schemeClr val="tx1"/>
                          </a:solidFill>
                          <a:latin typeface="微软雅黑" pitchFamily="34" charset="-122"/>
                          <a:ea typeface="微软雅黑" pitchFamily="34" charset="-122"/>
                        </a:rPr>
                        <a:t>数（辆）</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2</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新车</a:t>
                      </a:r>
                      <a:r>
                        <a:rPr lang="zh-CN" altLang="en-US" sz="1200" b="0" i="0" u="none" strike="noStrike" dirty="0" smtClean="0">
                          <a:solidFill>
                            <a:schemeClr val="tx1"/>
                          </a:solidFill>
                          <a:latin typeface="微软雅黑" pitchFamily="34" charset="-122"/>
                          <a:ea typeface="微软雅黑" pitchFamily="34" charset="-122"/>
                        </a:rPr>
                        <a:t>收入（万元）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3</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服务</a:t>
                      </a:r>
                      <a:r>
                        <a:rPr lang="en-US" altLang="zh-CN" sz="1200" b="0" i="0" u="none" strike="noStrike" dirty="0">
                          <a:solidFill>
                            <a:schemeClr val="tx1"/>
                          </a:solidFill>
                          <a:latin typeface="微软雅黑" pitchFamily="34" charset="-122"/>
                          <a:ea typeface="微软雅黑" pitchFamily="34" charset="-122"/>
                        </a:rPr>
                        <a:t>+</a:t>
                      </a:r>
                      <a:r>
                        <a:rPr lang="zh-CN" altLang="en-US" sz="1200" b="0" i="0" u="none" strike="noStrike" dirty="0">
                          <a:solidFill>
                            <a:schemeClr val="tx1"/>
                          </a:solidFill>
                          <a:latin typeface="微软雅黑" pitchFamily="34" charset="-122"/>
                          <a:ea typeface="微软雅黑" pitchFamily="34" charset="-122"/>
                        </a:rPr>
                        <a:t>零件</a:t>
                      </a:r>
                      <a:r>
                        <a:rPr lang="zh-CN" altLang="en-US" sz="1200" b="0" i="0" u="none" strike="noStrike" dirty="0" smtClean="0">
                          <a:solidFill>
                            <a:schemeClr val="tx1"/>
                          </a:solidFill>
                          <a:latin typeface="微软雅黑" pitchFamily="34" charset="-122"/>
                          <a:ea typeface="微软雅黑" pitchFamily="34" charset="-122"/>
                        </a:rPr>
                        <a:t>收入（万元）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4</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其它</a:t>
                      </a:r>
                      <a:r>
                        <a:rPr lang="zh-CN" altLang="en-US" sz="1200" b="0" i="0" u="none" strike="noStrike" dirty="0" smtClean="0">
                          <a:solidFill>
                            <a:schemeClr val="tx1"/>
                          </a:solidFill>
                          <a:latin typeface="微软雅黑" pitchFamily="34" charset="-122"/>
                          <a:ea typeface="微软雅黑" pitchFamily="34" charset="-122"/>
                        </a:rPr>
                        <a:t>收入（万元）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5</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营业额</a:t>
                      </a:r>
                      <a:r>
                        <a:rPr lang="zh-CN" altLang="en-US" sz="1200" b="0" i="0" u="none" strike="noStrike" dirty="0" smtClean="0">
                          <a:solidFill>
                            <a:schemeClr val="tx1"/>
                          </a:solidFill>
                          <a:latin typeface="微软雅黑" pitchFamily="34" charset="-122"/>
                          <a:ea typeface="微软雅黑" pitchFamily="34" charset="-122"/>
                        </a:rPr>
                        <a:t>（</a:t>
                      </a:r>
                      <a:r>
                        <a:rPr lang="en-US" altLang="zh-CN" sz="1200" b="0" i="0" u="none" strike="noStrike" dirty="0" smtClean="0">
                          <a:solidFill>
                            <a:schemeClr val="tx1"/>
                          </a:solidFill>
                          <a:latin typeface="微软雅黑" pitchFamily="34" charset="-122"/>
                          <a:ea typeface="微软雅黑" pitchFamily="34" charset="-122"/>
                        </a:rPr>
                        <a:t>2+3+4</a:t>
                      </a:r>
                      <a:r>
                        <a:rPr lang="zh-CN" altLang="en-US" sz="1200" b="0" i="0" u="none" strike="noStrike" dirty="0" smtClean="0">
                          <a:solidFill>
                            <a:schemeClr val="tx1"/>
                          </a:solidFill>
                          <a:latin typeface="微软雅黑" pitchFamily="34" charset="-122"/>
                          <a:ea typeface="微软雅黑" pitchFamily="34" charset="-122"/>
                        </a:rPr>
                        <a:t>）</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6</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轿车销售</a:t>
                      </a:r>
                      <a:r>
                        <a:rPr lang="zh-CN" altLang="en-US" sz="1200" b="0" i="0" u="none" strike="noStrike" dirty="0" smtClean="0">
                          <a:solidFill>
                            <a:schemeClr val="tx1"/>
                          </a:solidFill>
                          <a:latin typeface="微软雅黑" pitchFamily="34" charset="-122"/>
                          <a:ea typeface="微软雅黑" pitchFamily="34" charset="-122"/>
                        </a:rPr>
                        <a:t>毛利（万元）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7</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服务</a:t>
                      </a:r>
                      <a:r>
                        <a:rPr lang="en-US" altLang="zh-CN" sz="1200" b="0" i="0" u="none" strike="noStrike" dirty="0">
                          <a:solidFill>
                            <a:schemeClr val="tx1"/>
                          </a:solidFill>
                          <a:latin typeface="微软雅黑" pitchFamily="34" charset="-122"/>
                          <a:ea typeface="微软雅黑" pitchFamily="34" charset="-122"/>
                        </a:rPr>
                        <a:t>+</a:t>
                      </a:r>
                      <a:r>
                        <a:rPr lang="zh-CN" altLang="en-US" sz="1200" b="0" i="0" u="none" strike="noStrike" dirty="0">
                          <a:solidFill>
                            <a:schemeClr val="tx1"/>
                          </a:solidFill>
                          <a:latin typeface="微软雅黑" pitchFamily="34" charset="-122"/>
                          <a:ea typeface="微软雅黑" pitchFamily="34" charset="-122"/>
                        </a:rPr>
                        <a:t>零件</a:t>
                      </a:r>
                      <a:r>
                        <a:rPr lang="zh-CN" altLang="en-US" sz="1200" b="0" i="0" u="none" strike="noStrike" dirty="0" smtClean="0">
                          <a:solidFill>
                            <a:schemeClr val="tx1"/>
                          </a:solidFill>
                          <a:latin typeface="微软雅黑" pitchFamily="34" charset="-122"/>
                          <a:ea typeface="微软雅黑" pitchFamily="34" charset="-122"/>
                        </a:rPr>
                        <a:t>毛利（万元）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8</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其它</a:t>
                      </a:r>
                      <a:r>
                        <a:rPr lang="zh-CN" altLang="en-US" sz="1200" b="0" i="0" u="none" strike="noStrike" dirty="0" smtClean="0">
                          <a:solidFill>
                            <a:schemeClr val="tx1"/>
                          </a:solidFill>
                          <a:latin typeface="微软雅黑" pitchFamily="34" charset="-122"/>
                          <a:ea typeface="微软雅黑" pitchFamily="34" charset="-122"/>
                        </a:rPr>
                        <a:t>毛利（万元）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9</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毛利总额（</a:t>
                      </a:r>
                      <a:r>
                        <a:rPr lang="en-US" altLang="zh-CN" sz="1200" b="0" i="0" u="none" strike="noStrike" dirty="0">
                          <a:solidFill>
                            <a:schemeClr val="tx1"/>
                          </a:solidFill>
                          <a:latin typeface="微软雅黑" pitchFamily="34" charset="-122"/>
                          <a:ea typeface="微软雅黑" pitchFamily="34" charset="-122"/>
                        </a:rPr>
                        <a:t>5+6+7</a:t>
                      </a:r>
                      <a:r>
                        <a:rPr lang="zh-CN" altLang="en-US" sz="1200" b="0" i="0" u="none" strike="noStrike" dirty="0" smtClean="0">
                          <a:solidFill>
                            <a:schemeClr val="tx1"/>
                          </a:solidFill>
                          <a:latin typeface="微软雅黑" pitchFamily="34" charset="-122"/>
                          <a:ea typeface="微软雅黑" pitchFamily="34" charset="-122"/>
                        </a:rPr>
                        <a:t>）（万元）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10</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固定资产折旧及</a:t>
                      </a:r>
                      <a:r>
                        <a:rPr lang="zh-CN" altLang="en-US" sz="1200" b="0" i="0" u="none" strike="noStrike" dirty="0" smtClean="0">
                          <a:solidFill>
                            <a:schemeClr val="tx1"/>
                          </a:solidFill>
                          <a:latin typeface="微软雅黑" pitchFamily="34" charset="-122"/>
                          <a:ea typeface="微软雅黑" pitchFamily="34" charset="-122"/>
                        </a:rPr>
                        <a:t>租金（万元）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11</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硬体投资改善</a:t>
                      </a:r>
                      <a:r>
                        <a:rPr lang="zh-CN" altLang="en-US" sz="1200" b="0" i="0" u="none" strike="noStrike" dirty="0" smtClean="0">
                          <a:solidFill>
                            <a:schemeClr val="tx1"/>
                          </a:solidFill>
                          <a:latin typeface="微软雅黑" pitchFamily="34" charset="-122"/>
                          <a:ea typeface="微软雅黑" pitchFamily="34" charset="-122"/>
                        </a:rPr>
                        <a:t>金额（万元）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12</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营业</a:t>
                      </a:r>
                      <a:r>
                        <a:rPr lang="zh-CN" altLang="en-US" sz="1200" b="0" i="0" u="none" strike="noStrike" dirty="0" smtClean="0">
                          <a:solidFill>
                            <a:schemeClr val="tx1"/>
                          </a:solidFill>
                          <a:latin typeface="微软雅黑" pitchFamily="34" charset="-122"/>
                          <a:ea typeface="微软雅黑" pitchFamily="34" charset="-122"/>
                        </a:rPr>
                        <a:t>费用（万元）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13</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smtClean="0">
                          <a:solidFill>
                            <a:schemeClr val="tx1"/>
                          </a:solidFill>
                          <a:latin typeface="微软雅黑" pitchFamily="34" charset="-122"/>
                          <a:ea typeface="微软雅黑" pitchFamily="34" charset="-122"/>
                        </a:rPr>
                        <a:t>管理费用（万元）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14</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财务</a:t>
                      </a:r>
                      <a:r>
                        <a:rPr lang="zh-CN" altLang="en-US" sz="1200" b="0" i="0" u="none" strike="noStrike" dirty="0" smtClean="0">
                          <a:solidFill>
                            <a:schemeClr val="tx1"/>
                          </a:solidFill>
                          <a:latin typeface="微软雅黑" pitchFamily="34" charset="-122"/>
                          <a:ea typeface="微软雅黑" pitchFamily="34" charset="-122"/>
                        </a:rPr>
                        <a:t>费用（万元）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29183">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15</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a:solidFill>
                            <a:schemeClr val="tx1"/>
                          </a:solidFill>
                          <a:latin typeface="微软雅黑" pitchFamily="34" charset="-122"/>
                          <a:ea typeface="微软雅黑" pitchFamily="34" charset="-122"/>
                        </a:rPr>
                        <a:t>期间费用总额（</a:t>
                      </a:r>
                      <a:r>
                        <a:rPr lang="en-US" altLang="zh-CN" sz="1200" b="0" i="0" u="none" strike="noStrike" dirty="0">
                          <a:solidFill>
                            <a:schemeClr val="tx1"/>
                          </a:solidFill>
                          <a:latin typeface="微软雅黑" pitchFamily="34" charset="-122"/>
                          <a:ea typeface="微软雅黑" pitchFamily="34" charset="-122"/>
                        </a:rPr>
                        <a:t>10+11+12+13+14</a:t>
                      </a:r>
                      <a:r>
                        <a:rPr lang="zh-CN" altLang="en-US" sz="1200" b="0" i="0" u="none" strike="noStrike" dirty="0">
                          <a:solidFill>
                            <a:schemeClr val="tx1"/>
                          </a:solidFill>
                          <a:latin typeface="微软雅黑" pitchFamily="34" charset="-122"/>
                          <a:ea typeface="微软雅黑" pitchFamily="34" charset="-122"/>
                        </a:rPr>
                        <a:t>）</a:t>
                      </a: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03324">
                <a:tc>
                  <a:txBody>
                    <a:bodyPr/>
                    <a:lstStyle/>
                    <a:p>
                      <a:pPr algn="ctr" fontAlgn="ctr"/>
                      <a:r>
                        <a:rPr lang="en-US" altLang="zh-CN" sz="1200" b="0" i="0" u="none" strike="noStrike" dirty="0" smtClean="0">
                          <a:solidFill>
                            <a:schemeClr val="tx1"/>
                          </a:solidFill>
                          <a:latin typeface="微软雅黑" pitchFamily="34" charset="-122"/>
                          <a:ea typeface="微软雅黑" pitchFamily="34" charset="-122"/>
                        </a:rPr>
                        <a:t>16</a:t>
                      </a: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zh-CN" altLang="en-US" sz="1200" b="0" i="0" u="none" strike="noStrike" dirty="0" smtClean="0">
                          <a:solidFill>
                            <a:schemeClr val="tx1"/>
                          </a:solidFill>
                          <a:latin typeface="微软雅黑" pitchFamily="34" charset="-122"/>
                          <a:ea typeface="微软雅黑" pitchFamily="34" charset="-122"/>
                        </a:rPr>
                        <a:t>利润（万元）</a:t>
                      </a:r>
                      <a:endParaRPr lang="zh-CN" altLang="en-US"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zh-CN" altLang="en-US"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altLang="zh-CN" sz="1200" b="0" i="0" u="none" strike="noStrike" dirty="0">
                        <a:solidFill>
                          <a:schemeClr val="tx1"/>
                        </a:solidFill>
                        <a:latin typeface="微软雅黑" pitchFamily="34" charset="-122"/>
                        <a:ea typeface="微软雅黑" pitchFamily="34" charset="-122"/>
                      </a:endParaRPr>
                    </a:p>
                  </a:txBody>
                  <a:tcPr marL="9312" marR="9312" marT="93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6" name="灯片编号占位符 5"/>
          <p:cNvSpPr>
            <a:spLocks noGrp="1"/>
          </p:cNvSpPr>
          <p:nvPr>
            <p:ph type="sldNum" sz="quarter" idx="4"/>
          </p:nvPr>
        </p:nvSpPr>
        <p:spPr>
          <a:xfrm>
            <a:off x="8141718" y="6520259"/>
            <a:ext cx="1182810" cy="365125"/>
          </a:xfrm>
        </p:spPr>
        <p:txBody>
          <a:bodyPr/>
          <a:lstStyle/>
          <a:p>
            <a:fld id="{F050765F-0884-4EAD-84A6-4544D6C1E37F}" type="slidenum">
              <a:rPr lang="zh-CN" altLang="en-US" smtClean="0"/>
              <a:pPr/>
              <a:t>26</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内容占位符 2"/>
          <p:cNvSpPr txBox="1"/>
          <p:nvPr/>
        </p:nvSpPr>
        <p:spPr bwMode="auto">
          <a:xfrm>
            <a:off x="0" y="696913"/>
            <a:ext cx="9144000" cy="500062"/>
          </a:xfrm>
          <a:prstGeom prst="rect">
            <a:avLst/>
          </a:prstGeom>
          <a:solidFill>
            <a:schemeClr val="tx2">
              <a:lumMod val="60000"/>
              <a:lumOff val="40000"/>
            </a:schemeClr>
          </a:solidFill>
          <a:ln w="9525">
            <a:noFill/>
            <a:miter lim="800000"/>
          </a:ln>
        </p:spPr>
        <p:txBody>
          <a:bodyPr/>
          <a:lstStyle/>
          <a:p>
            <a:r>
              <a:rPr lang="zh-CN" altLang="en-US" sz="2800" b="1" dirty="0" smtClean="0">
                <a:solidFill>
                  <a:schemeClr val="bg1"/>
                </a:solidFill>
                <a:latin typeface="微软雅黑" pitchFamily="34" charset="-122"/>
                <a:ea typeface="微软雅黑" pitchFamily="34" charset="-122"/>
              </a:rPr>
              <a:t>四、</a:t>
            </a:r>
            <a:r>
              <a:rPr lang="zh-CN" altLang="en-US" sz="2800" b="1" dirty="0">
                <a:solidFill>
                  <a:schemeClr val="bg1"/>
                </a:solidFill>
                <a:latin typeface="微软雅黑" pitchFamily="34" charset="-122"/>
                <a:ea typeface="微软雅黑" pitchFamily="34" charset="-122"/>
              </a:rPr>
              <a:t>相关承诺</a:t>
            </a:r>
            <a:endParaRPr lang="en-US" altLang="zh-CN" sz="2800" b="1" dirty="0">
              <a:solidFill>
                <a:schemeClr val="bg1"/>
              </a:solidFill>
              <a:latin typeface="微软雅黑" pitchFamily="34" charset="-122"/>
              <a:ea typeface="微软雅黑" pitchFamily="34" charset="-122"/>
            </a:endParaRPr>
          </a:p>
        </p:txBody>
      </p:sp>
      <p:sp>
        <p:nvSpPr>
          <p:cNvPr id="4" name="灯片编号占位符 3"/>
          <p:cNvSpPr>
            <a:spLocks noGrp="1"/>
          </p:cNvSpPr>
          <p:nvPr>
            <p:ph type="sldNum" sz="quarter" idx="4"/>
          </p:nvPr>
        </p:nvSpPr>
        <p:spPr>
          <a:xfrm>
            <a:off x="8141718" y="6520259"/>
            <a:ext cx="1182810" cy="365125"/>
          </a:xfrm>
        </p:spPr>
        <p:txBody>
          <a:bodyPr/>
          <a:lstStyle/>
          <a:p>
            <a:fld id="{F050765F-0884-4EAD-84A6-4544D6C1E37F}" type="slidenum">
              <a:rPr lang="zh-CN" altLang="en-US" smtClean="0"/>
              <a:pPr/>
              <a:t>27</a:t>
            </a:fld>
            <a:r>
              <a:rPr lang="en-US" altLang="zh-CN" dirty="0" smtClean="0"/>
              <a:t>/26</a:t>
            </a:r>
            <a:endParaRPr lang="zh-CN" altLang="en-US" dirty="0"/>
          </a:p>
        </p:txBody>
      </p:sp>
      <p:graphicFrame>
        <p:nvGraphicFramePr>
          <p:cNvPr id="5" name="Group 34"/>
          <p:cNvGraphicFramePr>
            <a:graphicFrameLocks noGrp="1"/>
          </p:cNvGraphicFramePr>
          <p:nvPr/>
        </p:nvGraphicFramePr>
        <p:xfrm>
          <a:off x="323528" y="1628800"/>
          <a:ext cx="8496944" cy="2088000"/>
        </p:xfrm>
        <a:graphic>
          <a:graphicData uri="http://schemas.openxmlformats.org/drawingml/2006/table">
            <a:tbl>
              <a:tblPr/>
              <a:tblGrid>
                <a:gridCol w="2734431"/>
                <a:gridCol w="5762513"/>
              </a:tblGrid>
              <a:tr h="319444">
                <a:tc>
                  <a:txBody>
                    <a:bodyPr/>
                    <a:lstStyle/>
                    <a:p>
                      <a:pPr marL="0" marR="0" lvl="0" indent="0" algn="ctr"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拟建场地地址</a:t>
                      </a:r>
                      <a:endPar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 typeface="Arial" panose="020B0604020202020204" pitchFamily="34" charset="0"/>
                        <a:buNone/>
                        <a:defRPr/>
                      </a:pPr>
                      <a:endParaRPr kumimoji="0" lang="zh-CN" altLang="zh-CN" sz="1100"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txBody>
                  <a:tcPr marL="46800" marR="46800" marT="46800" marB="46800"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317431">
                <a:tc rowSpan="2">
                  <a:txBody>
                    <a:bodyPr/>
                    <a:lstStyle/>
                    <a:p>
                      <a:pPr marL="0" marR="0" lvl="0" indent="0" algn="ctr"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场地所在位置</a:t>
                      </a:r>
                    </a:p>
                    <a:p>
                      <a:pPr marL="0" marR="0" lvl="0" indent="0" algn="ctr" defTabSz="914400" rtl="0" eaLnBrk="0" fontAlgn="base" latinLnBrk="0" hangingPunct="0">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（各选一项）</a:t>
                      </a: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地理特性： □商业区   □居住区   □工业区   □郊区</a:t>
                      </a: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376892">
                <a:tc vMerge="1">
                  <a:txBody>
                    <a:bodyPr/>
                    <a:lstStyle/>
                    <a:p>
                      <a:endParaRPr lang="zh-CN"/>
                    </a:p>
                  </a:txBody>
                  <a:tcPr/>
                </a:tc>
                <a:tc>
                  <a:txBody>
                    <a:bodyPr/>
                    <a:lstStyle/>
                    <a:p>
                      <a:pPr marL="0" marR="0" lvl="0" indent="0" algn="just"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交通条件：□市区道路   □主干道    □外环道路</a:t>
                      </a: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348677">
                <a:tc>
                  <a:txBody>
                    <a:bodyPr/>
                    <a:lstStyle/>
                    <a:p>
                      <a:pPr marL="0" marR="0" lvl="0" indent="0" algn="ctr" defTabSz="914400" rtl="0" eaLnBrk="1" fontAlgn="base" latinLnBrk="0" hangingPunct="1">
                        <a:spcBef>
                          <a:spcPct val="50000"/>
                        </a:spcBef>
                        <a:spcAft>
                          <a:spcPct val="0"/>
                        </a:spcAft>
                        <a:buClrTx/>
                        <a:buSzTx/>
                        <a:buFontTx/>
                        <a:buNone/>
                      </a:pPr>
                      <a:r>
                        <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场地性质</a:t>
                      </a:r>
                      <a:endPar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□商业用地      □工业</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rPr>
                        <a:t>             </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□农用</a:t>
                      </a: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362778">
                <a:tc>
                  <a:txBody>
                    <a:bodyPr/>
                    <a:lstStyle/>
                    <a:p>
                      <a:pPr marL="0" marR="0" lvl="0" indent="0" algn="ctr" defTabSz="914400" rtl="0" eaLnBrk="1" fontAlgn="base" latinLnBrk="0" hangingPunct="1">
                        <a:spcBef>
                          <a:spcPct val="50000"/>
                        </a:spcBef>
                        <a:spcAft>
                          <a:spcPct val="0"/>
                        </a:spcAft>
                        <a:buClrTx/>
                        <a:buSzTx/>
                        <a:buFontTx/>
                        <a:buNone/>
                      </a:pPr>
                      <a:r>
                        <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场地是否直接面向主干道</a:t>
                      </a:r>
                      <a:endPar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□是        □否</a:t>
                      </a: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362778">
                <a:tc>
                  <a:txBody>
                    <a:bodyPr/>
                    <a:lstStyle/>
                    <a:p>
                      <a:pPr marL="0" marR="0" lvl="0" indent="0" algn="ctr" defTabSz="914400" rtl="0" eaLnBrk="1" fontAlgn="base" latinLnBrk="0" hangingPunct="1">
                        <a:spcBef>
                          <a:spcPct val="50000"/>
                        </a:spcBef>
                        <a:spcAft>
                          <a:spcPct val="0"/>
                        </a:spcAft>
                        <a:buClrTx/>
                        <a:buSzTx/>
                        <a:buFontTx/>
                        <a:buNone/>
                      </a:pPr>
                      <a:r>
                        <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rPr>
                        <a:t>建设周期</a:t>
                      </a:r>
                      <a:endParaRPr kumimoji="1" lang="zh-CN" altLang="en-US" sz="1100" b="0"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spcBef>
                          <a:spcPct val="50000"/>
                        </a:spcBef>
                        <a:spcAft>
                          <a:spcPct val="0"/>
                        </a:spcAft>
                        <a:buClrTx/>
                        <a:buSzTx/>
                        <a:buFontTx/>
                        <a:buNone/>
                      </a:pP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自</a:t>
                      </a:r>
                      <a:r>
                        <a:rPr kumimoji="1" lang="zh-CN" altLang="en-US"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en-US" altLang="zh-CN"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年</a:t>
                      </a:r>
                      <a:r>
                        <a:rPr kumimoji="1" lang="zh-CN" altLang="en-US"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en-US" altLang="zh-CN"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月动工建设至</a:t>
                      </a:r>
                      <a:r>
                        <a:rPr kumimoji="1" lang="zh-CN" altLang="en-US"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en-US" altLang="zh-CN"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年</a:t>
                      </a:r>
                      <a:r>
                        <a:rPr kumimoji="1" lang="zh-CN" altLang="en-US"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en-US" altLang="zh-CN" sz="1100" b="0" i="0" u="sng"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     </a:t>
                      </a:r>
                      <a:r>
                        <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rPr>
                        <a:t>月建成投入运营</a:t>
                      </a:r>
                      <a:endParaRPr kumimoji="1" lang="zh-CN" altLang="en-US" sz="1100"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Arial" panose="020B0604020202020204" pitchFamily="34" charset="0"/>
                      </a:endParaRPr>
                    </a:p>
                  </a:txBody>
                  <a:tcPr marL="45720" marR="45720" marT="45726" marB="45726" anchor="ctr" anchorCtr="1"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bl>
          </a:graphicData>
        </a:graphic>
      </p:graphicFrame>
      <p:sp>
        <p:nvSpPr>
          <p:cNvPr id="6" name="矩形 5"/>
          <p:cNvSpPr>
            <a:spLocks noChangeArrowheads="1"/>
          </p:cNvSpPr>
          <p:nvPr/>
        </p:nvSpPr>
        <p:spPr bwMode="auto">
          <a:xfrm>
            <a:off x="0" y="1223869"/>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1. </a:t>
            </a:r>
            <a:r>
              <a:rPr lang="zh-CN" altLang="en-US" sz="2000" b="1" dirty="0" smtClean="0">
                <a:latin typeface="微软雅黑" pitchFamily="34" charset="-122"/>
                <a:ea typeface="微软雅黑" pitchFamily="34" charset="-122"/>
              </a:rPr>
              <a:t>建店场地以及时间承诺</a:t>
            </a:r>
          </a:p>
        </p:txBody>
      </p:sp>
      <p:sp>
        <p:nvSpPr>
          <p:cNvPr id="7" name="矩形 6"/>
          <p:cNvSpPr>
            <a:spLocks noChangeArrowheads="1"/>
          </p:cNvSpPr>
          <p:nvPr/>
        </p:nvSpPr>
        <p:spPr bwMode="auto">
          <a:xfrm>
            <a:off x="0" y="3789040"/>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2. </a:t>
            </a:r>
            <a:r>
              <a:rPr lang="zh-CN" altLang="en-US" sz="2000" b="1" dirty="0" smtClean="0">
                <a:latin typeface="微软雅黑" pitchFamily="34" charset="-122"/>
                <a:ea typeface="微软雅黑" pitchFamily="34" charset="-122"/>
              </a:rPr>
              <a:t>资金投入承诺</a:t>
            </a:r>
          </a:p>
        </p:txBody>
      </p:sp>
      <p:graphicFrame>
        <p:nvGraphicFramePr>
          <p:cNvPr id="10" name="表格 9"/>
          <p:cNvGraphicFramePr>
            <a:graphicFrameLocks noGrp="1"/>
          </p:cNvGraphicFramePr>
          <p:nvPr/>
        </p:nvGraphicFramePr>
        <p:xfrm>
          <a:off x="395536" y="4221088"/>
          <a:ext cx="8388001" cy="2016000"/>
        </p:xfrm>
        <a:graphic>
          <a:graphicData uri="http://schemas.openxmlformats.org/drawingml/2006/table">
            <a:tbl>
              <a:tblPr/>
              <a:tblGrid>
                <a:gridCol w="1935575"/>
                <a:gridCol w="1508359"/>
                <a:gridCol w="1508359"/>
                <a:gridCol w="3435708"/>
              </a:tblGrid>
              <a:tr h="327512">
                <a:tc gridSpan="4">
                  <a:txBody>
                    <a:bodyPr/>
                    <a:lstStyle/>
                    <a:p>
                      <a:pPr algn="l" fontAlgn="ctr"/>
                      <a:r>
                        <a:rPr kumimoji="1" lang="zh-CN" altLang="en-US" sz="1400" b="1"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我司在投资奇瑞新能源，资源已全部到为。郑重承诺如下：</a:t>
                      </a: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11061">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类别</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资金来源</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金额</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备注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rowSpan="3">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初期建店投资</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自筹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vMerge="1">
                  <a:txBody>
                    <a:bodyPr/>
                    <a:lstStyle/>
                    <a:p>
                      <a:pPr algn="ctr" fontAlgn="ctr"/>
                      <a:endParaRPr kumimoji="1" lang="zh-CN" altLang="en-US" sz="1100" b="0" i="0" u="none" strike="noStrike" kern="1200" cap="none" normalizeH="0" baseline="0" dirty="0" smtClean="0">
                        <a:ln>
                          <a:noFill/>
                        </a:ln>
                        <a:solidFill>
                          <a:srgbClr val="002060"/>
                        </a:solidFill>
                        <a:effectLst/>
                        <a:latin typeface="微软雅黑" panose="020B0503020204020204" pitchFamily="34" charset="-122"/>
                        <a:ea typeface="微软雅黑" panose="020B0503020204020204" pitchFamily="34" charset="-122"/>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贷款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vMerge="1">
                  <a:txBody>
                    <a:bodyPr/>
                    <a:lstStyle/>
                    <a:p>
                      <a:pPr algn="ctr" fontAlgn="ctr"/>
                      <a:endParaRPr kumimoji="1" lang="zh-CN" altLang="en-US" sz="1100" b="0" i="0" u="none" strike="noStrike" kern="1200" cap="none" normalizeH="0" baseline="0" dirty="0" smtClean="0">
                        <a:ln>
                          <a:noFill/>
                        </a:ln>
                        <a:solidFill>
                          <a:srgbClr val="002060"/>
                        </a:solidFill>
                        <a:effectLst/>
                        <a:latin typeface="微软雅黑" panose="020B0503020204020204" pitchFamily="34" charset="-122"/>
                        <a:ea typeface="微软雅黑" panose="020B0503020204020204" pitchFamily="34" charset="-122"/>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其他</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首批进车款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自筹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rowSpan="3">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流动资金</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自筹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vMerge="1">
                  <a:txBody>
                    <a:bodyPr/>
                    <a:lstStyle/>
                    <a:p>
                      <a:pPr algn="ctr" fontAlgn="ctr"/>
                      <a:endParaRPr kumimoji="1" lang="zh-CN" altLang="en-US" sz="1100" b="0" i="0" u="none" strike="noStrike" kern="1200" cap="none" normalizeH="0" baseline="0" dirty="0" smtClean="0">
                        <a:ln>
                          <a:noFill/>
                        </a:ln>
                        <a:solidFill>
                          <a:srgbClr val="002060"/>
                        </a:solidFill>
                        <a:effectLst/>
                        <a:latin typeface="微软雅黑" panose="020B0503020204020204" pitchFamily="34" charset="-122"/>
                        <a:ea typeface="微软雅黑" panose="020B0503020204020204" pitchFamily="34" charset="-122"/>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贷款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061">
                <a:tc vMerge="1">
                  <a:txBody>
                    <a:bodyPr/>
                    <a:lstStyle/>
                    <a:p>
                      <a:pPr algn="ctr" fontAlgn="ctr"/>
                      <a:endParaRPr kumimoji="1" lang="zh-CN" altLang="en-US" sz="1100" b="0" i="0" u="none" strike="noStrike" kern="1200" cap="none" normalizeH="0" baseline="0" dirty="0" smtClean="0">
                        <a:ln>
                          <a:noFill/>
                        </a:ln>
                        <a:solidFill>
                          <a:srgbClr val="002060"/>
                        </a:solidFill>
                        <a:effectLst/>
                        <a:latin typeface="微软雅黑" panose="020B0503020204020204" pitchFamily="34" charset="-122"/>
                        <a:ea typeface="微软雅黑" panose="020B0503020204020204" pitchFamily="34" charset="-122"/>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其他</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1" lang="zh-CN" altLang="en-US" sz="1100" b="0" i="0" u="none" strike="noStrike" kern="1200"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mn-c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矩形 5"/>
          <p:cNvSpPr>
            <a:spLocks noChangeArrowheads="1"/>
          </p:cNvSpPr>
          <p:nvPr/>
        </p:nvSpPr>
        <p:spPr bwMode="auto">
          <a:xfrm>
            <a:off x="467544" y="3213100"/>
            <a:ext cx="8417689" cy="707886"/>
          </a:xfrm>
          <a:prstGeom prst="rect">
            <a:avLst/>
          </a:prstGeom>
          <a:noFill/>
          <a:ln w="9525">
            <a:noFill/>
            <a:miter lim="800000"/>
          </a:ln>
        </p:spPr>
        <p:txBody>
          <a:bodyPr wrap="none">
            <a:spAutoFit/>
          </a:bodyPr>
          <a:lstStyle/>
          <a:p>
            <a:pPr marL="0" lvl="1"/>
            <a:r>
              <a:rPr lang="zh-CN" altLang="en-US" sz="4000" b="1" i="1" dirty="0" smtClean="0">
                <a:solidFill>
                  <a:srgbClr val="000000"/>
                </a:solidFill>
                <a:latin typeface="微软雅黑" pitchFamily="34" charset="-122"/>
                <a:ea typeface="微软雅黑" pitchFamily="34" charset="-122"/>
                <a:sym typeface="宋体" panose="02010600030101010101" pitchFamily="2" charset="-122"/>
              </a:rPr>
              <a:t>请奇瑞新能源汽车网络委员会提</a:t>
            </a:r>
            <a:r>
              <a:rPr lang="zh-CN" altLang="en-US" sz="4000" b="1" i="1" dirty="0">
                <a:solidFill>
                  <a:srgbClr val="000000"/>
                </a:solidFill>
                <a:latin typeface="微软雅黑" pitchFamily="34" charset="-122"/>
                <a:ea typeface="微软雅黑" pitchFamily="34" charset="-122"/>
                <a:sym typeface="宋体" panose="02010600030101010101" pitchFamily="2" charset="-122"/>
              </a:rPr>
              <a:t>问！</a:t>
            </a:r>
            <a:endParaRPr lang="en-US" dirty="0">
              <a:latin typeface="微软雅黑" pitchFamily="34" charset="-122"/>
              <a:ea typeface="微软雅黑" pitchFamily="34" charset="-122"/>
              <a:sym typeface="Calibri" panose="020F0502020204030204" pitchFamily="34" charset="0"/>
            </a:endParaRPr>
          </a:p>
        </p:txBody>
      </p:sp>
      <p:sp>
        <p:nvSpPr>
          <p:cNvPr id="94210" name="内容占位符 2"/>
          <p:cNvSpPr>
            <a:spLocks noChangeArrowheads="1"/>
          </p:cNvSpPr>
          <p:nvPr/>
        </p:nvSpPr>
        <p:spPr bwMode="auto">
          <a:xfrm>
            <a:off x="0" y="692150"/>
            <a:ext cx="9144000" cy="501650"/>
          </a:xfrm>
          <a:prstGeom prst="rect">
            <a:avLst/>
          </a:prstGeom>
          <a:solidFill>
            <a:schemeClr val="tx2">
              <a:lumMod val="60000"/>
              <a:lumOff val="40000"/>
            </a:schemeClr>
          </a:solidFill>
          <a:ln w="9525">
            <a:noFill/>
            <a:miter lim="800000"/>
          </a:ln>
        </p:spPr>
        <p:txBody>
          <a:bodyPr/>
          <a:lstStyle/>
          <a:p>
            <a:r>
              <a:rPr lang="zh-CN" altLang="en-US" sz="2800" b="1" dirty="0" smtClean="0">
                <a:solidFill>
                  <a:schemeClr val="bg1"/>
                </a:solidFill>
                <a:latin typeface="微软雅黑" pitchFamily="34" charset="-122"/>
                <a:ea typeface="微软雅黑" pitchFamily="34" charset="-122"/>
                <a:sym typeface="宋体" panose="02010600030101010101" pitchFamily="2" charset="-122"/>
              </a:rPr>
              <a:t>五、奇瑞新能源汽车网络委员会提</a:t>
            </a:r>
            <a:r>
              <a:rPr lang="zh-CN" altLang="en-US" sz="2800" b="1" dirty="0">
                <a:solidFill>
                  <a:schemeClr val="bg1"/>
                </a:solidFill>
                <a:latin typeface="微软雅黑" pitchFamily="34" charset="-122"/>
                <a:ea typeface="微软雅黑" pitchFamily="34" charset="-122"/>
                <a:sym typeface="宋体" panose="02010600030101010101" pitchFamily="2" charset="-122"/>
              </a:rPr>
              <a:t>问</a:t>
            </a:r>
          </a:p>
          <a:p>
            <a:endParaRPr lang="en-US" altLang="zh-CN" sz="2800" dirty="0">
              <a:solidFill>
                <a:schemeClr val="bg1"/>
              </a:solidFill>
              <a:latin typeface="微软雅黑" pitchFamily="34" charset="-122"/>
              <a:ea typeface="微软雅黑" pitchFamily="34" charset="-122"/>
              <a:sym typeface="黑体" panose="02010609060101010101" pitchFamily="2" charset="-122"/>
            </a:endParaRPr>
          </a:p>
        </p:txBody>
      </p:sp>
      <p:sp>
        <p:nvSpPr>
          <p:cNvPr id="4" name="灯片编号占位符 3"/>
          <p:cNvSpPr>
            <a:spLocks noGrp="1"/>
          </p:cNvSpPr>
          <p:nvPr>
            <p:ph type="sldNum" sz="quarter" idx="4"/>
          </p:nvPr>
        </p:nvSpPr>
        <p:spPr>
          <a:xfrm>
            <a:off x="8213726" y="6520259"/>
            <a:ext cx="1182810" cy="365125"/>
          </a:xfrm>
        </p:spPr>
        <p:txBody>
          <a:bodyPr/>
          <a:lstStyle/>
          <a:p>
            <a:fld id="{F050765F-0884-4EAD-84A6-4544D6C1E37F}" type="slidenum">
              <a:rPr lang="zh-CN" altLang="en-US" smtClean="0"/>
              <a:pPr/>
              <a:t>28</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F050765F-0884-4EAD-84A6-4544D6C1E37F}" type="slidenum">
              <a:rPr lang="zh-CN" altLang="en-US" smtClean="0"/>
              <a:pPr/>
              <a:t>3</a:t>
            </a:fld>
            <a:r>
              <a:rPr lang="en-US" altLang="zh-CN" smtClean="0"/>
              <a:t>/26</a:t>
            </a:r>
            <a:endParaRPr lang="zh-CN" altLang="en-US" dirty="0"/>
          </a:p>
        </p:txBody>
      </p:sp>
      <p:sp>
        <p:nvSpPr>
          <p:cNvPr id="3" name="矩形 2"/>
          <p:cNvSpPr/>
          <p:nvPr/>
        </p:nvSpPr>
        <p:spPr>
          <a:xfrm>
            <a:off x="29094" y="467022"/>
            <a:ext cx="9144000" cy="6156429"/>
          </a:xfrm>
          <a:prstGeom prst="rect">
            <a:avLst/>
          </a:prstGeom>
        </p:spPr>
        <p:txBody>
          <a:bodyPr wrap="square">
            <a:spAutoFit/>
          </a:bodyPr>
          <a:lstStyle/>
          <a:p>
            <a:pPr>
              <a:lnSpc>
                <a:spcPct val="150000"/>
              </a:lnSpc>
            </a:pPr>
            <a:r>
              <a:rPr lang="zh-CN" altLang="zh-CN" sz="1100" dirty="0" smtClean="0">
                <a:solidFill>
                  <a:prstClr val="black"/>
                </a:solidFill>
                <a:latin typeface="微软雅黑" pitchFamily="34" charset="-122"/>
                <a:ea typeface="微软雅黑" pitchFamily="34" charset="-122"/>
              </a:rPr>
              <a:t>本公司作为</a:t>
            </a:r>
            <a:r>
              <a:rPr lang="zh-CN" altLang="en-US" sz="1100" dirty="0" smtClean="0">
                <a:solidFill>
                  <a:prstClr val="black"/>
                </a:solidFill>
                <a:latin typeface="微软雅黑" pitchFamily="34" charset="-122"/>
                <a:ea typeface="微软雅黑" pitchFamily="34" charset="-122"/>
              </a:rPr>
              <a:t>奇瑞新能源汽车销售有限公司</a:t>
            </a:r>
            <a:r>
              <a:rPr lang="zh-CN" altLang="zh-CN" sz="1100" dirty="0" smtClean="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以下简称</a:t>
            </a:r>
            <a:r>
              <a:rPr lang="zh-CN" altLang="zh-CN" sz="1100" dirty="0" smtClean="0">
                <a:solidFill>
                  <a:prstClr val="black"/>
                </a:solidFill>
                <a:latin typeface="微软雅黑" pitchFamily="34" charset="-122"/>
                <a:ea typeface="微软雅黑" pitchFamily="34" charset="-122"/>
              </a:rPr>
              <a:t>“奇瑞</a:t>
            </a:r>
            <a:r>
              <a:rPr lang="zh-CN" altLang="en-US" sz="1100" dirty="0" smtClean="0">
                <a:solidFill>
                  <a:prstClr val="black"/>
                </a:solidFill>
                <a:latin typeface="微软雅黑" pitchFamily="34" charset="-122"/>
                <a:ea typeface="微软雅黑" pitchFamily="34" charset="-122"/>
              </a:rPr>
              <a:t>新能源</a:t>
            </a:r>
            <a:r>
              <a:rPr lang="en-US" altLang="zh-CN" sz="1100" dirty="0" smtClean="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 销售服务商的申请方，自愿遵守如下承诺：</a:t>
            </a:r>
          </a:p>
          <a:p>
            <a:pPr>
              <a:lnSpc>
                <a:spcPct val="150000"/>
              </a:lnSpc>
            </a:pPr>
            <a:r>
              <a:rPr lang="zh-CN" altLang="zh-CN" sz="1100" dirty="0">
                <a:solidFill>
                  <a:prstClr val="black"/>
                </a:solidFill>
                <a:latin typeface="微软雅黑" pitchFamily="34" charset="-122"/>
                <a:ea typeface="微软雅黑" pitchFamily="34" charset="-122"/>
              </a:rPr>
              <a:t>一、不通过不当手段谋求合作，包括不利用</a:t>
            </a:r>
            <a:r>
              <a:rPr lang="zh-CN" altLang="zh-CN" sz="1100" dirty="0" smtClean="0">
                <a:solidFill>
                  <a:prstClr val="black"/>
                </a:solidFill>
                <a:latin typeface="微软雅黑" pitchFamily="34" charset="-122"/>
                <a:ea typeface="微软雅黑" pitchFamily="34" charset="-122"/>
              </a:rPr>
              <a:t>与</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的</a:t>
            </a:r>
            <a:r>
              <a:rPr lang="zh-CN" altLang="zh-CN" sz="1100" dirty="0">
                <a:solidFill>
                  <a:prstClr val="black"/>
                </a:solidFill>
                <a:latin typeface="微软雅黑" pitchFamily="34" charset="-122"/>
                <a:ea typeface="微软雅黑" pitchFamily="34" charset="-122"/>
              </a:rPr>
              <a:t>关联关系谋求合作；</a:t>
            </a:r>
          </a:p>
          <a:p>
            <a:pPr>
              <a:lnSpc>
                <a:spcPct val="150000"/>
              </a:lnSpc>
            </a:pPr>
            <a:r>
              <a:rPr lang="zh-CN" altLang="zh-CN" sz="1100" dirty="0">
                <a:solidFill>
                  <a:prstClr val="black"/>
                </a:solidFill>
                <a:latin typeface="微软雅黑" pitchFamily="34" charset="-122"/>
                <a:ea typeface="微软雅黑" pitchFamily="34" charset="-122"/>
              </a:rPr>
              <a:t>二、承诺本公司股权关系透明，与申请书中所提供的股权信息保持一致，如存在虚假信息，一切责任由本公司承担；</a:t>
            </a:r>
          </a:p>
          <a:p>
            <a:pPr>
              <a:lnSpc>
                <a:spcPct val="150000"/>
              </a:lnSpc>
            </a:pPr>
            <a:r>
              <a:rPr lang="zh-CN" altLang="zh-CN" sz="1100" dirty="0">
                <a:solidFill>
                  <a:prstClr val="black"/>
                </a:solidFill>
                <a:latin typeface="微软雅黑" pitchFamily="34" charset="-122"/>
                <a:ea typeface="微软雅黑" pitchFamily="34" charset="-122"/>
              </a:rPr>
              <a:t>三、承诺本公司财务运营正常、无不良信誉记录、资金状况</a:t>
            </a:r>
            <a:r>
              <a:rPr lang="zh-CN" altLang="zh-CN" sz="1100" dirty="0" smtClean="0">
                <a:solidFill>
                  <a:prstClr val="black"/>
                </a:solidFill>
                <a:latin typeface="微软雅黑" pitchFamily="34" charset="-122"/>
                <a:ea typeface="微软雅黑" pitchFamily="34" charset="-122"/>
              </a:rPr>
              <a:t>符合</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经销商</a:t>
            </a:r>
            <a:r>
              <a:rPr lang="zh-CN" altLang="zh-CN" sz="1100" dirty="0">
                <a:solidFill>
                  <a:prstClr val="black"/>
                </a:solidFill>
                <a:latin typeface="微软雅黑" pitchFamily="34" charset="-122"/>
                <a:ea typeface="微软雅黑" pitchFamily="34" charset="-122"/>
              </a:rPr>
              <a:t>建店标准；</a:t>
            </a:r>
          </a:p>
          <a:p>
            <a:pPr>
              <a:lnSpc>
                <a:spcPct val="150000"/>
              </a:lnSpc>
            </a:pPr>
            <a:r>
              <a:rPr lang="zh-CN" altLang="zh-CN" sz="1100" dirty="0">
                <a:solidFill>
                  <a:prstClr val="black"/>
                </a:solidFill>
                <a:latin typeface="微软雅黑" pitchFamily="34" charset="-122"/>
                <a:ea typeface="微软雅黑" pitchFamily="34" charset="-122"/>
              </a:rPr>
              <a:t>四、本公司承诺提供申请书所要求的全部资料，如因资料的不完整</a:t>
            </a:r>
            <a:r>
              <a:rPr lang="zh-CN" altLang="zh-CN" sz="1100" dirty="0" smtClean="0">
                <a:solidFill>
                  <a:prstClr val="black"/>
                </a:solidFill>
                <a:latin typeface="微软雅黑" pitchFamily="34" charset="-122"/>
                <a:ea typeface="微软雅黑" pitchFamily="34" charset="-122"/>
              </a:rPr>
              <a:t>造成</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对</a:t>
            </a:r>
            <a:r>
              <a:rPr lang="zh-CN" altLang="zh-CN" sz="1100" dirty="0">
                <a:solidFill>
                  <a:prstClr val="black"/>
                </a:solidFill>
                <a:latin typeface="微软雅黑" pitchFamily="34" charset="-122"/>
                <a:ea typeface="微软雅黑" pitchFamily="34" charset="-122"/>
              </a:rPr>
              <a:t>申请做出不利的判断，一切责任由本公司承担；</a:t>
            </a:r>
          </a:p>
          <a:p>
            <a:pPr>
              <a:lnSpc>
                <a:spcPct val="150000"/>
              </a:lnSpc>
            </a:pPr>
            <a:r>
              <a:rPr lang="zh-CN" altLang="zh-CN" sz="1100" dirty="0">
                <a:solidFill>
                  <a:prstClr val="black"/>
                </a:solidFill>
                <a:latin typeface="微软雅黑" pitchFamily="34" charset="-122"/>
                <a:ea typeface="微软雅黑" pitchFamily="34" charset="-122"/>
              </a:rPr>
              <a:t>五、本公司承诺按本申请书要求所提供的所有资料和信息都是真实准确的。无论何种原因，所呈交的相关申请资料中如有错误内容</a:t>
            </a:r>
            <a:r>
              <a:rPr lang="zh-CN" altLang="zh-CN" sz="1100" dirty="0" smtClean="0">
                <a:solidFill>
                  <a:prstClr val="black"/>
                </a:solidFill>
                <a:latin typeface="微软雅黑" pitchFamily="34" charset="-122"/>
                <a:ea typeface="微软雅黑" pitchFamily="34" charset="-122"/>
              </a:rPr>
              <a:t>，</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将</a:t>
            </a:r>
            <a:r>
              <a:rPr lang="zh-CN" altLang="zh-CN" sz="1100" dirty="0">
                <a:solidFill>
                  <a:prstClr val="black"/>
                </a:solidFill>
                <a:latin typeface="微软雅黑" pitchFamily="34" charset="-122"/>
                <a:ea typeface="微软雅黑" pitchFamily="34" charset="-122"/>
              </a:rPr>
              <a:t>有权决定不再考虑其申请或者立即终止</a:t>
            </a:r>
            <a:r>
              <a:rPr lang="zh-CN" altLang="zh-CN" sz="1100" dirty="0" smtClean="0">
                <a:solidFill>
                  <a:prstClr val="black"/>
                </a:solidFill>
                <a:latin typeface="微软雅黑" pitchFamily="34" charset="-122"/>
                <a:ea typeface="微软雅黑" pitchFamily="34" charset="-122"/>
              </a:rPr>
              <a:t>由</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与其</a:t>
            </a:r>
            <a:r>
              <a:rPr lang="zh-CN" altLang="zh-CN" sz="1100" dirty="0">
                <a:solidFill>
                  <a:prstClr val="black"/>
                </a:solidFill>
                <a:latin typeface="微软雅黑" pitchFamily="34" charset="-122"/>
                <a:ea typeface="微软雅黑" pitchFamily="34" charset="-122"/>
              </a:rPr>
              <a:t>签署的任何协议；</a:t>
            </a:r>
          </a:p>
          <a:p>
            <a:pPr>
              <a:lnSpc>
                <a:spcPct val="150000"/>
              </a:lnSpc>
            </a:pPr>
            <a:r>
              <a:rPr lang="zh-CN" altLang="zh-CN" sz="1100" dirty="0">
                <a:solidFill>
                  <a:prstClr val="black"/>
                </a:solidFill>
                <a:latin typeface="微软雅黑" pitchFamily="34" charset="-122"/>
                <a:ea typeface="微软雅黑" pitchFamily="34" charset="-122"/>
              </a:rPr>
              <a:t>六、本公司</a:t>
            </a:r>
            <a:r>
              <a:rPr lang="zh-CN" altLang="zh-CN" sz="1100" dirty="0" smtClean="0">
                <a:solidFill>
                  <a:prstClr val="black"/>
                </a:solidFill>
                <a:latin typeface="微软雅黑" pitchFamily="34" charset="-122"/>
                <a:ea typeface="微软雅黑" pitchFamily="34" charset="-122"/>
              </a:rPr>
              <a:t>同意</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对</a:t>
            </a:r>
            <a:r>
              <a:rPr lang="zh-CN" altLang="zh-CN" sz="1100" dirty="0">
                <a:solidFill>
                  <a:prstClr val="black"/>
                </a:solidFill>
                <a:latin typeface="微软雅黑" pitchFamily="34" charset="-122"/>
                <a:ea typeface="微软雅黑" pitchFamily="34" charset="-122"/>
              </a:rPr>
              <a:t>认为有必要核对的资料进行调查，而不认为这是对其权利的侵犯；</a:t>
            </a:r>
          </a:p>
          <a:p>
            <a:pPr>
              <a:lnSpc>
                <a:spcPct val="150000"/>
              </a:lnSpc>
            </a:pPr>
            <a:r>
              <a:rPr lang="zh-CN" altLang="zh-CN" sz="1100" dirty="0">
                <a:solidFill>
                  <a:prstClr val="black"/>
                </a:solidFill>
                <a:latin typeface="微软雅黑" pitchFamily="34" charset="-122"/>
                <a:ea typeface="微软雅黑" pitchFamily="34" charset="-122"/>
              </a:rPr>
              <a:t>七、无论本申请是否被</a:t>
            </a:r>
            <a:r>
              <a:rPr lang="zh-CN" altLang="zh-CN" sz="1100" dirty="0" smtClean="0">
                <a:solidFill>
                  <a:prstClr val="black"/>
                </a:solidFill>
                <a:latin typeface="微软雅黑" pitchFamily="34" charset="-122"/>
                <a:ea typeface="微软雅黑" pitchFamily="34" charset="-122"/>
              </a:rPr>
              <a:t>奇瑞</a:t>
            </a:r>
            <a:r>
              <a:rPr lang="zh-CN" altLang="en-US" sz="1100" dirty="0" smtClean="0">
                <a:solidFill>
                  <a:prstClr val="black"/>
                </a:solidFill>
                <a:latin typeface="微软雅黑" pitchFamily="34" charset="-122"/>
                <a:ea typeface="微软雅黑" pitchFamily="34" charset="-122"/>
              </a:rPr>
              <a:t>新能源</a:t>
            </a:r>
            <a:r>
              <a:rPr lang="zh-CN" altLang="zh-CN" sz="1100" dirty="0" smtClean="0">
                <a:solidFill>
                  <a:prstClr val="black"/>
                </a:solidFill>
                <a:latin typeface="微软雅黑" pitchFamily="34" charset="-122"/>
                <a:ea typeface="微软雅黑" pitchFamily="34" charset="-122"/>
              </a:rPr>
              <a:t>公司</a:t>
            </a:r>
            <a:r>
              <a:rPr lang="zh-CN" altLang="zh-CN" sz="1100" dirty="0">
                <a:solidFill>
                  <a:prstClr val="black"/>
                </a:solidFill>
                <a:latin typeface="微软雅黑" pitchFamily="34" charset="-122"/>
                <a:ea typeface="微软雅黑" pitchFamily="34" charset="-122"/>
              </a:rPr>
              <a:t>批准，由申请者承担的义务或花费完全由本申请者自行承担；</a:t>
            </a:r>
          </a:p>
          <a:p>
            <a:pPr>
              <a:lnSpc>
                <a:spcPct val="150000"/>
              </a:lnSpc>
            </a:pPr>
            <a:r>
              <a:rPr lang="zh-CN" altLang="zh-CN" sz="1100" dirty="0">
                <a:solidFill>
                  <a:prstClr val="black"/>
                </a:solidFill>
                <a:latin typeface="微软雅黑" pitchFamily="34" charset="-122"/>
                <a:ea typeface="微软雅黑" pitchFamily="34" charset="-122"/>
              </a:rPr>
              <a:t>八、</a:t>
            </a:r>
            <a:r>
              <a:rPr lang="zh-CN" altLang="zh-CN" sz="1100" dirty="0" smtClean="0">
                <a:solidFill>
                  <a:prstClr val="black"/>
                </a:solidFill>
                <a:latin typeface="微软雅黑" pitchFamily="34" charset="-122"/>
                <a:ea typeface="微软雅黑" pitchFamily="34" charset="-122"/>
              </a:rPr>
              <a:t>鉴于</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承诺</a:t>
            </a:r>
            <a:r>
              <a:rPr lang="zh-CN" altLang="zh-CN" sz="1100" dirty="0">
                <a:solidFill>
                  <a:prstClr val="black"/>
                </a:solidFill>
                <a:latin typeface="微软雅黑" pitchFamily="34" charset="-122"/>
                <a:ea typeface="微软雅黑" pitchFamily="34" charset="-122"/>
              </a:rPr>
              <a:t>对申请者的所有资料保密，本公司在申请过程中</a:t>
            </a:r>
            <a:r>
              <a:rPr lang="zh-CN" altLang="zh-CN" sz="1100" dirty="0" smtClean="0">
                <a:solidFill>
                  <a:prstClr val="black"/>
                </a:solidFill>
                <a:latin typeface="微软雅黑" pitchFamily="34" charset="-122"/>
                <a:ea typeface="微软雅黑" pitchFamily="34" charset="-122"/>
              </a:rPr>
              <a:t>向</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所</a:t>
            </a:r>
            <a:r>
              <a:rPr lang="zh-CN" altLang="zh-CN" sz="1100" dirty="0">
                <a:solidFill>
                  <a:prstClr val="black"/>
                </a:solidFill>
                <a:latin typeface="微软雅黑" pitchFamily="34" charset="-122"/>
                <a:ea typeface="微软雅黑" pitchFamily="34" charset="-122"/>
              </a:rPr>
              <a:t>提供的所有文件（原件或复印件）等所有资料在今后将</a:t>
            </a:r>
            <a:r>
              <a:rPr lang="zh-CN" altLang="zh-CN" sz="1100" dirty="0" smtClean="0">
                <a:solidFill>
                  <a:prstClr val="black"/>
                </a:solidFill>
                <a:latin typeface="微软雅黑" pitchFamily="34" charset="-122"/>
                <a:ea typeface="微软雅黑" pitchFamily="34" charset="-122"/>
              </a:rPr>
              <a:t>由</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保管</a:t>
            </a:r>
            <a:r>
              <a:rPr lang="zh-CN" altLang="zh-CN" sz="1100" dirty="0">
                <a:solidFill>
                  <a:prstClr val="black"/>
                </a:solidFill>
                <a:latin typeface="微软雅黑" pitchFamily="34" charset="-122"/>
                <a:ea typeface="微软雅黑" pitchFamily="34" charset="-122"/>
              </a:rPr>
              <a:t>，不再退还此申请书；</a:t>
            </a:r>
          </a:p>
          <a:p>
            <a:pPr>
              <a:lnSpc>
                <a:spcPct val="150000"/>
              </a:lnSpc>
            </a:pPr>
            <a:r>
              <a:rPr lang="zh-CN" altLang="zh-CN" sz="1100" dirty="0">
                <a:solidFill>
                  <a:prstClr val="black"/>
                </a:solidFill>
                <a:latin typeface="微软雅黑" pitchFamily="34" charset="-122"/>
                <a:ea typeface="微软雅黑" pitchFamily="34" charset="-122"/>
              </a:rPr>
              <a:t>九、在申请过程中，</a:t>
            </a:r>
            <a:r>
              <a:rPr lang="zh-CN" altLang="zh-CN" sz="1100" dirty="0" smtClean="0">
                <a:solidFill>
                  <a:prstClr val="black"/>
                </a:solidFill>
                <a:latin typeface="微软雅黑" pitchFamily="34" charset="-122"/>
                <a:ea typeface="微软雅黑" pitchFamily="34" charset="-122"/>
              </a:rPr>
              <a:t>若</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需要</a:t>
            </a:r>
            <a:r>
              <a:rPr lang="zh-CN" altLang="zh-CN" sz="1100" dirty="0">
                <a:solidFill>
                  <a:prstClr val="black"/>
                </a:solidFill>
                <a:latin typeface="微软雅黑" pitchFamily="34" charset="-122"/>
                <a:ea typeface="微软雅黑" pitchFamily="34" charset="-122"/>
              </a:rPr>
              <a:t>本公司提供额外资料，本公司将自愿积极提供；</a:t>
            </a:r>
          </a:p>
          <a:p>
            <a:pPr>
              <a:lnSpc>
                <a:spcPct val="150000"/>
              </a:lnSpc>
            </a:pPr>
            <a:r>
              <a:rPr lang="zh-CN" altLang="zh-CN" sz="1100" dirty="0">
                <a:solidFill>
                  <a:prstClr val="black"/>
                </a:solidFill>
                <a:latin typeface="微软雅黑" pitchFamily="34" charset="-122"/>
                <a:ea typeface="微软雅黑" pitchFamily="34" charset="-122"/>
              </a:rPr>
              <a:t>十、申请审核通过，加入奇瑞销售服务商行列后，严格</a:t>
            </a:r>
            <a:r>
              <a:rPr lang="zh-CN" altLang="zh-CN" sz="1100" dirty="0" smtClean="0">
                <a:solidFill>
                  <a:prstClr val="black"/>
                </a:solidFill>
                <a:latin typeface="微软雅黑" pitchFamily="34" charset="-122"/>
                <a:ea typeface="微软雅黑" pitchFamily="34" charset="-122"/>
              </a:rPr>
              <a:t>遵循</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各项</a:t>
            </a:r>
            <a:r>
              <a:rPr lang="zh-CN" altLang="zh-CN" sz="1100" dirty="0">
                <a:solidFill>
                  <a:prstClr val="black"/>
                </a:solidFill>
                <a:latin typeface="微软雅黑" pitchFamily="34" charset="-122"/>
                <a:ea typeface="微软雅黑" pitchFamily="34" charset="-122"/>
              </a:rPr>
              <a:t>管理规定，并</a:t>
            </a:r>
            <a:r>
              <a:rPr lang="zh-CN" altLang="zh-CN" sz="1100" dirty="0" smtClean="0">
                <a:solidFill>
                  <a:prstClr val="black"/>
                </a:solidFill>
                <a:latin typeface="微软雅黑" pitchFamily="34" charset="-122"/>
                <a:ea typeface="微软雅黑" pitchFamily="34" charset="-122"/>
              </a:rPr>
              <a:t>服从</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的</a:t>
            </a:r>
            <a:r>
              <a:rPr lang="zh-CN" altLang="zh-CN" sz="1100" dirty="0">
                <a:solidFill>
                  <a:prstClr val="black"/>
                </a:solidFill>
                <a:latin typeface="微软雅黑" pitchFamily="34" charset="-122"/>
                <a:ea typeface="微软雅黑" pitchFamily="34" charset="-122"/>
              </a:rPr>
              <a:t>管理；</a:t>
            </a:r>
          </a:p>
          <a:p>
            <a:pPr>
              <a:lnSpc>
                <a:spcPct val="150000"/>
              </a:lnSpc>
            </a:pPr>
            <a:r>
              <a:rPr lang="zh-CN" altLang="zh-CN" sz="1100" dirty="0">
                <a:solidFill>
                  <a:prstClr val="black"/>
                </a:solidFill>
                <a:latin typeface="微软雅黑" pitchFamily="34" charset="-122"/>
                <a:ea typeface="微软雅黑" pitchFamily="34" charset="-122"/>
              </a:rPr>
              <a:t>十一、阳光工程：</a:t>
            </a:r>
          </a:p>
          <a:p>
            <a:pPr>
              <a:lnSpc>
                <a:spcPct val="150000"/>
              </a:lnSpc>
            </a:pPr>
            <a:r>
              <a:rPr lang="en-US" altLang="zh-CN" sz="1100" dirty="0">
                <a:solidFill>
                  <a:prstClr val="black"/>
                </a:solidFill>
                <a:latin typeface="微软雅黑" pitchFamily="34" charset="-122"/>
                <a:ea typeface="微软雅黑" pitchFamily="34" charset="-122"/>
              </a:rPr>
              <a:t>1</a:t>
            </a:r>
            <a:r>
              <a:rPr lang="zh-CN" altLang="zh-CN" sz="1100" dirty="0">
                <a:solidFill>
                  <a:prstClr val="black"/>
                </a:solidFill>
                <a:latin typeface="微软雅黑" pitchFamily="34" charset="-122"/>
                <a:ea typeface="微软雅黑" pitchFamily="34" charset="-122"/>
              </a:rPr>
              <a:t>、本公司不以现金、实物、消费等其他任何方式贿赂贵司网络开发人员、业务主管等</a:t>
            </a:r>
            <a:r>
              <a:rPr lang="zh-CN" altLang="zh-CN" sz="1100" dirty="0" smtClean="0">
                <a:solidFill>
                  <a:prstClr val="black"/>
                </a:solidFill>
                <a:latin typeface="微软雅黑" pitchFamily="34" charset="-122"/>
                <a:ea typeface="微软雅黑" pitchFamily="34" charset="-122"/>
              </a:rPr>
              <a:t>与</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业务</a:t>
            </a:r>
            <a:r>
              <a:rPr lang="zh-CN" altLang="zh-CN" sz="1100" dirty="0">
                <a:solidFill>
                  <a:prstClr val="black"/>
                </a:solidFill>
                <a:latin typeface="微软雅黑" pitchFamily="34" charset="-122"/>
                <a:ea typeface="微软雅黑" pitchFamily="34" charset="-122"/>
              </a:rPr>
              <a:t>相关的人员</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以下简称业务人员</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a:t>
            </a:r>
          </a:p>
          <a:p>
            <a:pPr>
              <a:lnSpc>
                <a:spcPct val="150000"/>
              </a:lnSpc>
            </a:pPr>
            <a:r>
              <a:rPr lang="en-US" altLang="zh-CN" sz="1100" dirty="0">
                <a:solidFill>
                  <a:prstClr val="black"/>
                </a:solidFill>
                <a:latin typeface="微软雅黑" pitchFamily="34" charset="-122"/>
                <a:ea typeface="微软雅黑" pitchFamily="34" charset="-122"/>
              </a:rPr>
              <a:t>2</a:t>
            </a:r>
            <a:r>
              <a:rPr lang="zh-CN" altLang="zh-CN" sz="1100" dirty="0">
                <a:solidFill>
                  <a:prstClr val="black"/>
                </a:solidFill>
                <a:latin typeface="微软雅黑" pitchFamily="34" charset="-122"/>
                <a:ea typeface="微软雅黑" pitchFamily="34" charset="-122"/>
              </a:rPr>
              <a:t>、对于贵司业务人员索贿行为</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本公司承诺予以拒绝</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并第一时间向贵司举报；</a:t>
            </a:r>
          </a:p>
          <a:p>
            <a:pPr>
              <a:lnSpc>
                <a:spcPct val="150000"/>
              </a:lnSpc>
            </a:pPr>
            <a:r>
              <a:rPr lang="en-US" altLang="zh-CN" sz="1100" dirty="0">
                <a:solidFill>
                  <a:prstClr val="black"/>
                </a:solidFill>
                <a:latin typeface="微软雅黑" pitchFamily="34" charset="-122"/>
                <a:ea typeface="微软雅黑" pitchFamily="34" charset="-122"/>
              </a:rPr>
              <a:t>3</a:t>
            </a:r>
            <a:r>
              <a:rPr lang="zh-CN" altLang="zh-CN" sz="1100" dirty="0">
                <a:solidFill>
                  <a:prstClr val="black"/>
                </a:solidFill>
                <a:latin typeface="微软雅黑" pitchFamily="34" charset="-122"/>
                <a:ea typeface="微软雅黑" pitchFamily="34" charset="-122"/>
              </a:rPr>
              <a:t>、本公司所有员工知晓本函内容</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员工个人行贿行为视同本公司行为；</a:t>
            </a:r>
          </a:p>
          <a:p>
            <a:pPr>
              <a:lnSpc>
                <a:spcPct val="150000"/>
              </a:lnSpc>
            </a:pPr>
            <a:r>
              <a:rPr lang="en-US" altLang="zh-CN" sz="1100" dirty="0">
                <a:solidFill>
                  <a:prstClr val="black"/>
                </a:solidFill>
                <a:latin typeface="微软雅黑" pitchFamily="34" charset="-122"/>
                <a:ea typeface="微软雅黑" pitchFamily="34" charset="-122"/>
              </a:rPr>
              <a:t>4</a:t>
            </a:r>
            <a:r>
              <a:rPr lang="zh-CN" altLang="zh-CN" sz="1100" dirty="0">
                <a:solidFill>
                  <a:prstClr val="black"/>
                </a:solidFill>
                <a:latin typeface="微软雅黑" pitchFamily="34" charset="-122"/>
                <a:ea typeface="微软雅黑" pitchFamily="34" charset="-122"/>
              </a:rPr>
              <a:t>、如贵司查实本公司行贿行为属实</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本公司愿意接受以下任何一项处罚</a:t>
            </a:r>
            <a:r>
              <a:rPr lang="zh-CN" altLang="zh-CN" sz="1100" dirty="0" smtClean="0">
                <a:solidFill>
                  <a:prstClr val="black"/>
                </a:solidFill>
                <a:latin typeface="微软雅黑" pitchFamily="34" charset="-122"/>
                <a:ea typeface="微软雅黑" pitchFamily="34" charset="-122"/>
              </a:rPr>
              <a:t>：①</a:t>
            </a:r>
            <a:r>
              <a:rPr lang="zh-CN" altLang="zh-CN" sz="1100" dirty="0">
                <a:solidFill>
                  <a:prstClr val="black"/>
                </a:solidFill>
                <a:latin typeface="微软雅黑" pitchFamily="34" charset="-122"/>
                <a:ea typeface="微软雅黑" pitchFamily="34" charset="-122"/>
              </a:rPr>
              <a:t>、给予现金处罚</a:t>
            </a:r>
            <a:r>
              <a:rPr lang="zh-CN" altLang="zh-CN" sz="1100" dirty="0" smtClean="0">
                <a:solidFill>
                  <a:prstClr val="black"/>
                </a:solidFill>
                <a:latin typeface="微软雅黑" pitchFamily="34" charset="-122"/>
                <a:ea typeface="微软雅黑" pitchFamily="34" charset="-122"/>
              </a:rPr>
              <a:t>；②</a:t>
            </a:r>
            <a:r>
              <a:rPr lang="zh-CN" altLang="zh-CN" sz="1100" dirty="0">
                <a:solidFill>
                  <a:prstClr val="black"/>
                </a:solidFill>
                <a:latin typeface="微软雅黑" pitchFamily="34" charset="-122"/>
                <a:ea typeface="微软雅黑" pitchFamily="34" charset="-122"/>
              </a:rPr>
              <a:t>、产品授权调整或取消</a:t>
            </a:r>
            <a:r>
              <a:rPr lang="zh-CN" altLang="zh-CN" sz="1100" dirty="0" smtClean="0">
                <a:solidFill>
                  <a:prstClr val="black"/>
                </a:solidFill>
                <a:latin typeface="微软雅黑" pitchFamily="34" charset="-122"/>
                <a:ea typeface="微软雅黑" pitchFamily="34" charset="-122"/>
              </a:rPr>
              <a:t>；③</a:t>
            </a:r>
            <a:r>
              <a:rPr lang="zh-CN" altLang="zh-CN" sz="1100" dirty="0">
                <a:solidFill>
                  <a:prstClr val="black"/>
                </a:solidFill>
                <a:latin typeface="微软雅黑" pitchFamily="34" charset="-122"/>
                <a:ea typeface="微软雅黑" pitchFamily="34" charset="-122"/>
              </a:rPr>
              <a:t>、取消品牌授权。</a:t>
            </a:r>
          </a:p>
          <a:p>
            <a:pPr>
              <a:lnSpc>
                <a:spcPct val="150000"/>
              </a:lnSpc>
            </a:pPr>
            <a:r>
              <a:rPr lang="zh-CN" altLang="zh-CN" sz="1100" dirty="0">
                <a:solidFill>
                  <a:prstClr val="black"/>
                </a:solidFill>
                <a:latin typeface="微软雅黑" pitchFamily="34" charset="-122"/>
                <a:ea typeface="微软雅黑" pitchFamily="34" charset="-122"/>
              </a:rPr>
              <a:t>十二、本申请书解释权、修改权</a:t>
            </a:r>
            <a:r>
              <a:rPr lang="zh-CN" altLang="zh-CN" sz="1100" dirty="0" smtClean="0">
                <a:solidFill>
                  <a:prstClr val="black"/>
                </a:solidFill>
                <a:latin typeface="微软雅黑" pitchFamily="34" charset="-122"/>
                <a:ea typeface="微软雅黑" pitchFamily="34" charset="-122"/>
              </a:rPr>
              <a:t>归</a:t>
            </a:r>
            <a:r>
              <a:rPr lang="zh-CN" altLang="en-US" sz="1100" dirty="0">
                <a:solidFill>
                  <a:prstClr val="black"/>
                </a:solidFill>
                <a:latin typeface="微软雅黑" pitchFamily="34" charset="-122"/>
                <a:ea typeface="微软雅黑" pitchFamily="34" charset="-122"/>
              </a:rPr>
              <a:t>奇瑞新能源汽车销售有限公司</a:t>
            </a:r>
            <a:r>
              <a:rPr lang="zh-CN" altLang="zh-CN" sz="1100" dirty="0" smtClean="0">
                <a:solidFill>
                  <a:prstClr val="black"/>
                </a:solidFill>
                <a:latin typeface="微软雅黑" pitchFamily="34" charset="-122"/>
                <a:ea typeface="微软雅黑" pitchFamily="34" charset="-122"/>
              </a:rPr>
              <a:t>。</a:t>
            </a:r>
            <a:endParaRPr lang="zh-CN" altLang="zh-CN" sz="1100" dirty="0">
              <a:solidFill>
                <a:prstClr val="black"/>
              </a:solidFill>
              <a:latin typeface="微软雅黑" pitchFamily="34" charset="-122"/>
              <a:ea typeface="微软雅黑" pitchFamily="34" charset="-122"/>
            </a:endParaRPr>
          </a:p>
          <a:p>
            <a:pPr>
              <a:lnSpc>
                <a:spcPct val="150000"/>
              </a:lnSpc>
            </a:pPr>
            <a:r>
              <a:rPr lang="en-US" altLang="zh-CN" sz="1100" dirty="0">
                <a:solidFill>
                  <a:prstClr val="black"/>
                </a:solidFill>
                <a:latin typeface="微软雅黑" pitchFamily="34" charset="-122"/>
                <a:ea typeface="微软雅黑" pitchFamily="34" charset="-122"/>
              </a:rPr>
              <a:t>                                       </a:t>
            </a:r>
            <a:r>
              <a:rPr lang="en-US" altLang="zh-CN" sz="1100" dirty="0" smtClean="0">
                <a:solidFill>
                  <a:prstClr val="black"/>
                </a:solidFill>
                <a:latin typeface="微软雅黑" pitchFamily="34" charset="-122"/>
                <a:ea typeface="微软雅黑" pitchFamily="34" charset="-122"/>
              </a:rPr>
              <a:t>                                                                        </a:t>
            </a:r>
            <a:r>
              <a:rPr lang="zh-CN" altLang="zh-CN" sz="1100" dirty="0" smtClean="0">
                <a:solidFill>
                  <a:prstClr val="black"/>
                </a:solidFill>
                <a:latin typeface="微软雅黑" pitchFamily="34" charset="-122"/>
                <a:ea typeface="微软雅黑" pitchFamily="34" charset="-122"/>
              </a:rPr>
              <a:t>公司</a:t>
            </a:r>
            <a:r>
              <a:rPr lang="zh-CN" altLang="zh-CN" sz="1100" dirty="0">
                <a:solidFill>
                  <a:prstClr val="black"/>
                </a:solidFill>
                <a:latin typeface="微软雅黑" pitchFamily="34" charset="-122"/>
                <a:ea typeface="微软雅黑" pitchFamily="34" charset="-122"/>
              </a:rPr>
              <a:t>名称</a:t>
            </a:r>
            <a:r>
              <a:rPr lang="en-US" altLang="zh-CN" sz="1100" dirty="0">
                <a:solidFill>
                  <a:prstClr val="black"/>
                </a:solidFill>
                <a:latin typeface="微软雅黑" pitchFamily="34" charset="-122"/>
                <a:ea typeface="微软雅黑" pitchFamily="34" charset="-122"/>
              </a:rPr>
              <a:t>(</a:t>
            </a:r>
            <a:r>
              <a:rPr lang="zh-CN" altLang="zh-CN" sz="1100" dirty="0">
                <a:solidFill>
                  <a:prstClr val="black"/>
                </a:solidFill>
                <a:latin typeface="微软雅黑" pitchFamily="34" charset="-122"/>
                <a:ea typeface="微软雅黑" pitchFamily="34" charset="-122"/>
              </a:rPr>
              <a:t>公章</a:t>
            </a:r>
            <a:r>
              <a:rPr lang="en-US" altLang="zh-CN" sz="1100" dirty="0">
                <a:solidFill>
                  <a:prstClr val="black"/>
                </a:solidFill>
                <a:latin typeface="微软雅黑" pitchFamily="34" charset="-122"/>
                <a:ea typeface="微软雅黑" pitchFamily="34" charset="-122"/>
              </a:rPr>
              <a:t>)</a:t>
            </a:r>
            <a:r>
              <a:rPr lang="zh-CN" altLang="zh-CN" sz="1100" dirty="0" smtClean="0">
                <a:solidFill>
                  <a:prstClr val="black"/>
                </a:solidFill>
                <a:latin typeface="微软雅黑" pitchFamily="34" charset="-122"/>
                <a:ea typeface="微软雅黑" pitchFamily="34" charset="-122"/>
              </a:rPr>
              <a:t>：</a:t>
            </a:r>
            <a:endParaRPr lang="en-US" altLang="zh-CN" sz="1100" u="sng" dirty="0" smtClean="0">
              <a:solidFill>
                <a:prstClr val="black"/>
              </a:solidFill>
              <a:latin typeface="微软雅黑" pitchFamily="34" charset="-122"/>
              <a:ea typeface="微软雅黑" pitchFamily="34" charset="-122"/>
            </a:endParaRPr>
          </a:p>
          <a:p>
            <a:pPr>
              <a:lnSpc>
                <a:spcPct val="150000"/>
              </a:lnSpc>
            </a:pPr>
            <a:r>
              <a:rPr lang="en-US" altLang="zh-CN" sz="1100" dirty="0">
                <a:solidFill>
                  <a:prstClr val="black"/>
                </a:solidFill>
                <a:latin typeface="微软雅黑" pitchFamily="34" charset="-122"/>
                <a:ea typeface="微软雅黑" pitchFamily="34" charset="-122"/>
              </a:rPr>
              <a:t> </a:t>
            </a:r>
            <a:r>
              <a:rPr lang="en-US" altLang="zh-CN" sz="1100" dirty="0" smtClean="0">
                <a:solidFill>
                  <a:prstClr val="black"/>
                </a:solidFill>
                <a:latin typeface="微软雅黑" pitchFamily="34" charset="-122"/>
                <a:ea typeface="微软雅黑" pitchFamily="34" charset="-122"/>
              </a:rPr>
              <a:t>                                                                                                              </a:t>
            </a:r>
            <a:r>
              <a:rPr lang="zh-CN" altLang="zh-CN" sz="1100" dirty="0" smtClean="0">
                <a:solidFill>
                  <a:prstClr val="black"/>
                </a:solidFill>
                <a:latin typeface="微软雅黑" pitchFamily="34" charset="-122"/>
                <a:ea typeface="微软雅黑" pitchFamily="34" charset="-122"/>
              </a:rPr>
              <a:t>法定</a:t>
            </a:r>
            <a:r>
              <a:rPr lang="zh-CN" altLang="zh-CN" sz="1100" dirty="0">
                <a:solidFill>
                  <a:prstClr val="black"/>
                </a:solidFill>
                <a:latin typeface="微软雅黑" pitchFamily="34" charset="-122"/>
                <a:ea typeface="微软雅黑" pitchFamily="34" charset="-122"/>
              </a:rPr>
              <a:t>代表人</a:t>
            </a:r>
            <a:r>
              <a:rPr lang="zh-CN" altLang="zh-CN" sz="1100" dirty="0" smtClean="0">
                <a:solidFill>
                  <a:prstClr val="black"/>
                </a:solidFill>
                <a:latin typeface="微软雅黑" pitchFamily="34" charset="-122"/>
                <a:ea typeface="微软雅黑" pitchFamily="34" charset="-122"/>
              </a:rPr>
              <a:t>：</a:t>
            </a:r>
            <a:r>
              <a:rPr lang="en-US" altLang="zh-CN" sz="1100" u="sng" dirty="0" smtClean="0">
                <a:solidFill>
                  <a:prstClr val="black"/>
                </a:solidFill>
                <a:latin typeface="微软雅黑" pitchFamily="34" charset="-122"/>
                <a:ea typeface="微软雅黑" pitchFamily="34" charset="-122"/>
              </a:rPr>
              <a:t>    </a:t>
            </a:r>
            <a:endParaRPr lang="zh-CN" altLang="zh-CN" sz="1100" dirty="0">
              <a:solidFill>
                <a:prstClr val="black"/>
              </a:solidFill>
              <a:latin typeface="微软雅黑" pitchFamily="34" charset="-122"/>
              <a:ea typeface="微软雅黑" pitchFamily="34" charset="-122"/>
            </a:endParaRPr>
          </a:p>
          <a:p>
            <a:pPr>
              <a:lnSpc>
                <a:spcPct val="150000"/>
              </a:lnSpc>
            </a:pPr>
            <a:r>
              <a:rPr lang="en-US" altLang="zh-CN" sz="1100" dirty="0">
                <a:solidFill>
                  <a:prstClr val="black"/>
                </a:solidFill>
                <a:latin typeface="微软雅黑" pitchFamily="34" charset="-122"/>
                <a:ea typeface="微软雅黑" pitchFamily="34" charset="-122"/>
              </a:rPr>
              <a:t>                                       </a:t>
            </a:r>
            <a:r>
              <a:rPr lang="en-US" altLang="zh-CN" sz="1100" dirty="0" smtClean="0">
                <a:solidFill>
                  <a:prstClr val="black"/>
                </a:solidFill>
                <a:latin typeface="微软雅黑" pitchFamily="34" charset="-122"/>
                <a:ea typeface="微软雅黑" pitchFamily="34" charset="-122"/>
              </a:rPr>
              <a:t>                                                                        </a:t>
            </a:r>
            <a:r>
              <a:rPr lang="zh-CN" altLang="zh-CN" sz="1100" dirty="0" smtClean="0">
                <a:solidFill>
                  <a:prstClr val="black"/>
                </a:solidFill>
                <a:latin typeface="微软雅黑" pitchFamily="34" charset="-122"/>
                <a:ea typeface="微软雅黑" pitchFamily="34" charset="-122"/>
              </a:rPr>
              <a:t>日</a:t>
            </a:r>
            <a:r>
              <a:rPr lang="en-US" altLang="zh-CN" sz="1100" dirty="0" smtClean="0">
                <a:solidFill>
                  <a:prstClr val="black"/>
                </a:solidFill>
                <a:latin typeface="微软雅黑" pitchFamily="34" charset="-122"/>
                <a:ea typeface="微软雅黑" pitchFamily="34" charset="-122"/>
              </a:rPr>
              <a:t>      </a:t>
            </a:r>
            <a:r>
              <a:rPr lang="zh-CN" altLang="zh-CN" sz="1100" dirty="0">
                <a:solidFill>
                  <a:prstClr val="black"/>
                </a:solidFill>
                <a:latin typeface="微软雅黑" pitchFamily="34" charset="-122"/>
                <a:ea typeface="微软雅黑" pitchFamily="34" charset="-122"/>
              </a:rPr>
              <a:t>期</a:t>
            </a:r>
            <a:r>
              <a:rPr lang="zh-CN" altLang="zh-CN" sz="1100" dirty="0" smtClean="0">
                <a:solidFill>
                  <a:prstClr val="black"/>
                </a:solidFill>
                <a:latin typeface="微软雅黑" pitchFamily="34" charset="-122"/>
                <a:ea typeface="微软雅黑" pitchFamily="34" charset="-122"/>
              </a:rPr>
              <a:t>：</a:t>
            </a:r>
            <a:endParaRPr lang="zh-CN" altLang="zh-CN" sz="1100" dirty="0">
              <a:solidFill>
                <a:prstClr val="black"/>
              </a:solidFill>
              <a:latin typeface="微软雅黑" pitchFamily="34" charset="-122"/>
              <a:ea typeface="微软雅黑" pitchFamily="34" charset="-122"/>
            </a:endParaRPr>
          </a:p>
          <a:p>
            <a:pPr>
              <a:lnSpc>
                <a:spcPct val="150000"/>
              </a:lnSpc>
            </a:pPr>
            <a:r>
              <a:rPr lang="zh-CN" altLang="zh-CN" sz="1100" dirty="0">
                <a:solidFill>
                  <a:prstClr val="black"/>
                </a:solidFill>
                <a:latin typeface="微软雅黑" pitchFamily="34" charset="-122"/>
                <a:ea typeface="微软雅黑" pitchFamily="34" charset="-122"/>
              </a:rPr>
              <a:t>重要提醒：在未</a:t>
            </a:r>
            <a:r>
              <a:rPr lang="zh-CN" altLang="zh-CN" sz="1100" dirty="0" smtClean="0">
                <a:solidFill>
                  <a:prstClr val="black"/>
                </a:solidFill>
                <a:latin typeface="微软雅黑" pitchFamily="34" charset="-122"/>
                <a:ea typeface="微软雅黑" pitchFamily="34" charset="-122"/>
              </a:rPr>
              <a:t>收到</a:t>
            </a:r>
            <a:r>
              <a:rPr lang="zh-CN" altLang="en-US" sz="1100" dirty="0" smtClean="0">
                <a:solidFill>
                  <a:prstClr val="black"/>
                </a:solidFill>
                <a:latin typeface="微软雅黑" pitchFamily="34" charset="-122"/>
                <a:ea typeface="微软雅黑" pitchFamily="34" charset="-122"/>
              </a:rPr>
              <a:t>奇瑞新能源</a:t>
            </a:r>
            <a:r>
              <a:rPr lang="zh-CN" altLang="zh-CN" sz="1100" dirty="0" smtClean="0">
                <a:solidFill>
                  <a:prstClr val="black"/>
                </a:solidFill>
                <a:latin typeface="微软雅黑" pitchFamily="34" charset="-122"/>
                <a:ea typeface="微软雅黑" pitchFamily="34" charset="-122"/>
              </a:rPr>
              <a:t>正式</a:t>
            </a:r>
            <a:r>
              <a:rPr lang="zh-CN" altLang="zh-CN" sz="1100" dirty="0">
                <a:solidFill>
                  <a:prstClr val="black"/>
                </a:solidFill>
                <a:latin typeface="微软雅黑" pitchFamily="34" charset="-122"/>
                <a:ea typeface="微软雅黑" pitchFamily="34" charset="-122"/>
              </a:rPr>
              <a:t>审批通知前，请不要进行相关资金投入，以免造成不必要损失。</a:t>
            </a:r>
          </a:p>
          <a:p>
            <a:pPr>
              <a:lnSpc>
                <a:spcPct val="150000"/>
              </a:lnSpc>
            </a:pPr>
            <a:r>
              <a:rPr lang="zh-CN" altLang="zh-CN" sz="1100" dirty="0">
                <a:solidFill>
                  <a:prstClr val="black"/>
                </a:solidFill>
                <a:latin typeface="微软雅黑" pitchFamily="34" charset="-122"/>
                <a:ea typeface="微软雅黑" pitchFamily="34" charset="-122"/>
              </a:rPr>
              <a:t>举报渠道</a:t>
            </a:r>
            <a:r>
              <a:rPr lang="zh-CN" altLang="zh-CN" sz="1100" dirty="0" smtClean="0">
                <a:solidFill>
                  <a:prstClr val="black"/>
                </a:solidFill>
                <a:latin typeface="微软雅黑" pitchFamily="34" charset="-122"/>
                <a:ea typeface="微软雅黑" pitchFamily="34" charset="-122"/>
              </a:rPr>
              <a:t>：</a:t>
            </a:r>
            <a:r>
              <a:rPr lang="zh-CN" altLang="en-US" sz="1100" dirty="0">
                <a:solidFill>
                  <a:prstClr val="black"/>
                </a:solidFill>
                <a:latin typeface="微软雅黑" pitchFamily="34" charset="-122"/>
                <a:ea typeface="微软雅黑" pitchFamily="34" charset="-122"/>
              </a:rPr>
              <a:t>奇瑞新能源汽车销售有限公司</a:t>
            </a:r>
            <a:r>
              <a:rPr lang="zh-CN" altLang="zh-CN" sz="1100" dirty="0" smtClean="0">
                <a:solidFill>
                  <a:prstClr val="black"/>
                </a:solidFill>
                <a:latin typeface="微软雅黑" pitchFamily="34" charset="-122"/>
                <a:ea typeface="微软雅黑" pitchFamily="34" charset="-122"/>
              </a:rPr>
              <a:t>网络</a:t>
            </a:r>
            <a:r>
              <a:rPr lang="zh-CN" altLang="en-US" sz="1100" dirty="0" smtClean="0">
                <a:solidFill>
                  <a:prstClr val="black"/>
                </a:solidFill>
                <a:latin typeface="微软雅黑" pitchFamily="34" charset="-122"/>
                <a:ea typeface="微软雅黑" pitchFamily="34" charset="-122"/>
              </a:rPr>
              <a:t>管理</a:t>
            </a:r>
            <a:r>
              <a:rPr lang="zh-CN" altLang="zh-CN" sz="1100" smtClean="0">
                <a:solidFill>
                  <a:prstClr val="black"/>
                </a:solidFill>
                <a:latin typeface="微软雅黑" pitchFamily="34" charset="-122"/>
                <a:ea typeface="微软雅黑" pitchFamily="34" charset="-122"/>
              </a:rPr>
              <a:t>部</a:t>
            </a:r>
            <a:r>
              <a:rPr lang="zh-CN" altLang="zh-CN" sz="1100" smtClean="0">
                <a:solidFill>
                  <a:prstClr val="black"/>
                </a:solidFill>
                <a:latin typeface="微软雅黑" pitchFamily="34" charset="-122"/>
                <a:ea typeface="微软雅黑" pitchFamily="34" charset="-122"/>
              </a:rPr>
              <a:t>：邮箱</a:t>
            </a:r>
            <a:r>
              <a:rPr lang="zh-CN" altLang="zh-CN" sz="1100" dirty="0" smtClean="0">
                <a:solidFill>
                  <a:prstClr val="black"/>
                </a:solidFill>
                <a:latin typeface="微软雅黑" pitchFamily="34" charset="-122"/>
                <a:ea typeface="微软雅黑" pitchFamily="34" charset="-122"/>
              </a:rPr>
              <a:t>：</a:t>
            </a:r>
            <a:r>
              <a:rPr lang="en-US" altLang="zh-CN" sz="1100" dirty="0" smtClean="0">
                <a:solidFill>
                  <a:prstClr val="black"/>
                </a:solidFill>
                <a:latin typeface="微软雅黑" pitchFamily="34" charset="-122"/>
                <a:ea typeface="微软雅黑" pitchFamily="34" charset="-122"/>
              </a:rPr>
              <a:t>panshaotian@mychery.com</a:t>
            </a:r>
            <a:endParaRPr lang="zh-CN" altLang="zh-CN" sz="1100" dirty="0">
              <a:solidFill>
                <a:prstClr val="black"/>
              </a:solidFill>
              <a:latin typeface="微软雅黑" pitchFamily="34" charset="-122"/>
              <a:ea typeface="微软雅黑" pitchFamily="34" charset="-122"/>
            </a:endParaRPr>
          </a:p>
        </p:txBody>
      </p:sp>
      <p:sp>
        <p:nvSpPr>
          <p:cNvPr id="4" name="矩形 3"/>
          <p:cNvSpPr/>
          <p:nvPr/>
        </p:nvSpPr>
        <p:spPr>
          <a:xfrm>
            <a:off x="2" y="12657"/>
            <a:ext cx="1187622" cy="451405"/>
          </a:xfrm>
          <a:prstGeom prst="rect">
            <a:avLst/>
          </a:prstGeom>
        </p:spPr>
        <p:txBody>
          <a:bodyPr/>
          <a:lstStyle/>
          <a:p>
            <a:pPr marL="342900" indent="-342900">
              <a:spcBef>
                <a:spcPct val="20000"/>
              </a:spcBef>
            </a:pPr>
            <a:r>
              <a:rPr lang="zh-CN" altLang="zh-CN" sz="2000" b="1" dirty="0">
                <a:solidFill>
                  <a:prstClr val="black"/>
                </a:solidFill>
                <a:latin typeface="微软雅黑" pitchFamily="34" charset="-122"/>
                <a:ea typeface="微软雅黑" pitchFamily="34" charset="-122"/>
              </a:rPr>
              <a:t>承诺书</a:t>
            </a:r>
          </a:p>
        </p:txBody>
      </p:sp>
    </p:spTree>
    <p:extLst>
      <p:ext uri="{BB962C8B-B14F-4D97-AF65-F5344CB8AC3E}">
        <p14:creationId xmlns:p14="http://schemas.microsoft.com/office/powerpoint/2010/main" val="3486774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
          </p:nvPr>
        </p:nvSpPr>
        <p:spPr/>
        <p:txBody>
          <a:bodyPr/>
          <a:lstStyle/>
          <a:p>
            <a:fld id="{F050765F-0884-4EAD-84A6-4544D6C1E37F}" type="slidenum">
              <a:rPr lang="zh-CN" altLang="en-US" smtClean="0"/>
              <a:pPr/>
              <a:t>4</a:t>
            </a:fld>
            <a:r>
              <a:rPr lang="en-US" altLang="zh-CN" dirty="0" smtClean="0"/>
              <a:t>/26</a:t>
            </a:r>
            <a:endParaRPr lang="zh-CN" altLang="en-US" dirty="0"/>
          </a:p>
        </p:txBody>
      </p:sp>
      <p:sp>
        <p:nvSpPr>
          <p:cNvPr id="7" name="内容占位符 2"/>
          <p:cNvSpPr txBox="1"/>
          <p:nvPr/>
        </p:nvSpPr>
        <p:spPr bwMode="auto">
          <a:xfrm>
            <a:off x="0" y="696913"/>
            <a:ext cx="9144000" cy="500062"/>
          </a:xfrm>
          <a:prstGeom prst="rect">
            <a:avLst/>
          </a:prstGeom>
          <a:solidFill>
            <a:schemeClr val="tx2">
              <a:lumMod val="60000"/>
              <a:lumOff val="40000"/>
            </a:schemeClr>
          </a:solidFill>
          <a:ln w="9525">
            <a:noFill/>
            <a:miter lim="800000"/>
          </a:ln>
        </p:spPr>
        <p:txBody>
          <a:bodyPr/>
          <a:lstStyle/>
          <a:p>
            <a:r>
              <a:rPr lang="zh-CN" altLang="en-US" sz="2800" b="1" dirty="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目录</a:t>
            </a:r>
            <a:endParaRPr lang="zh-CN" altLang="en-US" sz="2800" b="1" dirty="0">
              <a:solidFill>
                <a:schemeClr val="bg1"/>
              </a:solidFill>
              <a:latin typeface="微软雅黑" pitchFamily="34" charset="-122"/>
              <a:ea typeface="微软雅黑" pitchFamily="34" charset="-122"/>
            </a:endParaRPr>
          </a:p>
          <a:p>
            <a:endParaRPr lang="en-US" altLang="zh-CN" sz="2800" dirty="0">
              <a:solidFill>
                <a:schemeClr val="bg1"/>
              </a:solidFill>
              <a:latin typeface="微软雅黑" pitchFamily="34" charset="-122"/>
              <a:ea typeface="微软雅黑" pitchFamily="34" charset="-122"/>
            </a:endParaRPr>
          </a:p>
        </p:txBody>
      </p:sp>
      <p:sp>
        <p:nvSpPr>
          <p:cNvPr id="8" name="TextBox 4"/>
          <p:cNvSpPr txBox="1">
            <a:spLocks noChangeArrowheads="1"/>
          </p:cNvSpPr>
          <p:nvPr/>
        </p:nvSpPr>
        <p:spPr bwMode="auto">
          <a:xfrm>
            <a:off x="1259632" y="1895341"/>
            <a:ext cx="4392488" cy="3477875"/>
          </a:xfrm>
          <a:prstGeom prst="rect">
            <a:avLst/>
          </a:prstGeom>
          <a:noFill/>
          <a:ln w="9525">
            <a:noFill/>
            <a:miter lim="800000"/>
          </a:ln>
        </p:spPr>
        <p:txBody>
          <a:bodyPr wrap="square">
            <a:spAutoFit/>
          </a:bodyPr>
          <a:lstStyle/>
          <a:p>
            <a:pPr marL="0" lvl="1"/>
            <a:r>
              <a:rPr lang="zh-CN" altLang="en-US" sz="2000" b="1" dirty="0" smtClean="0">
                <a:latin typeface="微软雅黑" panose="020B0503020204020204" pitchFamily="34" charset="-122"/>
                <a:ea typeface="微软雅黑" panose="020B0503020204020204" pitchFamily="34" charset="-122"/>
              </a:rPr>
              <a:t>一、区域新能源市场分析</a:t>
            </a:r>
            <a:endParaRPr lang="en-US" altLang="zh-CN" sz="2000" b="1" dirty="0" smtClean="0">
              <a:latin typeface="微软雅黑" panose="020B0503020204020204" pitchFamily="34" charset="-122"/>
              <a:ea typeface="微软雅黑" panose="020B0503020204020204" pitchFamily="34" charset="-122"/>
            </a:endParaRPr>
          </a:p>
          <a:p>
            <a:pPr marL="0" lvl="1"/>
            <a:endParaRPr lang="en-US" altLang="zh-CN" sz="2000" b="1" dirty="0" smtClean="0">
              <a:latin typeface="微软雅黑" panose="020B0503020204020204" pitchFamily="34" charset="-122"/>
              <a:ea typeface="微软雅黑" panose="020B0503020204020204" pitchFamily="34" charset="-122"/>
            </a:endParaRPr>
          </a:p>
          <a:p>
            <a:pPr marL="0" lvl="1"/>
            <a:r>
              <a:rPr lang="zh-CN" altLang="en-US" sz="2000" b="1" dirty="0" smtClean="0">
                <a:latin typeface="微软雅黑" panose="020B0503020204020204" pitchFamily="34" charset="-122"/>
                <a:ea typeface="微软雅黑" panose="020B0503020204020204" pitchFamily="34" charset="-122"/>
              </a:rPr>
              <a:t>二、经销商企业简介</a:t>
            </a:r>
            <a:endParaRPr lang="en-US" altLang="zh-CN" sz="2000" b="1" dirty="0" smtClean="0">
              <a:latin typeface="微软雅黑" panose="020B0503020204020204" pitchFamily="34" charset="-122"/>
              <a:ea typeface="微软雅黑" panose="020B0503020204020204" pitchFamily="34" charset="-122"/>
            </a:endParaRPr>
          </a:p>
          <a:p>
            <a:pPr marL="0" lvl="1"/>
            <a:endParaRPr lang="en-US" altLang="zh-CN" sz="2000" b="1" dirty="0" smtClean="0">
              <a:latin typeface="微软雅黑" panose="020B0503020204020204" pitchFamily="34" charset="-122"/>
              <a:ea typeface="微软雅黑" panose="020B0503020204020204" pitchFamily="34" charset="-122"/>
            </a:endParaRPr>
          </a:p>
          <a:p>
            <a:pPr marL="0" lvl="1"/>
            <a:r>
              <a:rPr lang="zh-CN" altLang="en-US" sz="2000" b="1" dirty="0" smtClean="0">
                <a:latin typeface="微软雅黑" panose="020B0503020204020204" pitchFamily="34" charset="-122"/>
                <a:ea typeface="微软雅黑" panose="020B0503020204020204" pitchFamily="34" charset="-122"/>
              </a:rPr>
              <a:t>三、拟经营奇瑞新能源情况</a:t>
            </a:r>
            <a:endParaRPr lang="en-US" altLang="zh-CN" sz="2000" b="1" dirty="0" smtClean="0">
              <a:latin typeface="微软雅黑" panose="020B0503020204020204" pitchFamily="34" charset="-122"/>
              <a:ea typeface="微软雅黑" panose="020B0503020204020204" pitchFamily="34" charset="-122"/>
            </a:endParaRPr>
          </a:p>
          <a:p>
            <a:pPr marL="0" lvl="1"/>
            <a:endParaRPr lang="en-US" altLang="zh-CN" sz="2000" b="1" dirty="0" smtClean="0">
              <a:latin typeface="微软雅黑" panose="020B0503020204020204" pitchFamily="34" charset="-122"/>
              <a:ea typeface="微软雅黑" panose="020B0503020204020204" pitchFamily="34" charset="-122"/>
            </a:endParaRPr>
          </a:p>
          <a:p>
            <a:pPr marL="0" lvl="1"/>
            <a:r>
              <a:rPr lang="zh-CN" altLang="en-US" sz="2000" b="1" dirty="0" smtClean="0">
                <a:latin typeface="微软雅黑" panose="020B0503020204020204" pitchFamily="34" charset="-122"/>
                <a:ea typeface="微软雅黑" panose="020B0503020204020204" pitchFamily="34" charset="-122"/>
              </a:rPr>
              <a:t>四、相关承诺</a:t>
            </a:r>
            <a:endParaRPr lang="en-US" altLang="zh-CN" sz="2000" b="1" dirty="0" smtClean="0">
              <a:latin typeface="微软雅黑" panose="020B0503020204020204" pitchFamily="34" charset="-122"/>
              <a:ea typeface="微软雅黑" panose="020B0503020204020204" pitchFamily="34" charset="-122"/>
            </a:endParaRPr>
          </a:p>
          <a:p>
            <a:pPr marL="0" lvl="1"/>
            <a:endParaRPr lang="en-US" altLang="zh-CN" sz="2000" b="1" dirty="0" smtClean="0">
              <a:latin typeface="微软雅黑" panose="020B0503020204020204" pitchFamily="34" charset="-122"/>
              <a:ea typeface="微软雅黑" panose="020B0503020204020204" pitchFamily="34" charset="-122"/>
            </a:endParaRPr>
          </a:p>
          <a:p>
            <a:pPr marL="0" lvl="1"/>
            <a:r>
              <a:rPr lang="zh-CN" altLang="en-US" sz="2000" b="1" dirty="0" smtClean="0">
                <a:latin typeface="微软雅黑" panose="020B0503020204020204" pitchFamily="34" charset="-122"/>
                <a:ea typeface="微软雅黑" panose="020B0503020204020204" pitchFamily="34" charset="-122"/>
              </a:rPr>
              <a:t>五、</a:t>
            </a:r>
            <a:r>
              <a:rPr lang="zh-CN" altLang="en-US" sz="2000" b="1" dirty="0" smtClean="0">
                <a:latin typeface="微软雅黑" panose="020B0503020204020204" pitchFamily="34" charset="-122"/>
                <a:ea typeface="微软雅黑" panose="020B0503020204020204" pitchFamily="34" charset="-122"/>
                <a:sym typeface="宋体" panose="02010600030101010101" pitchFamily="2" charset="-122"/>
              </a:rPr>
              <a:t>奇瑞新能源汽车网络委员会评审</a:t>
            </a:r>
            <a:endParaRPr lang="en-US" altLang="zh-CN" sz="2000" b="1" dirty="0">
              <a:latin typeface="微软雅黑" panose="020B0503020204020204" pitchFamily="34" charset="-122"/>
              <a:ea typeface="微软雅黑" panose="020B0503020204020204" pitchFamily="34" charset="-122"/>
            </a:endParaRPr>
          </a:p>
          <a:p>
            <a:endParaRPr lang="en-US" altLang="zh-CN" sz="2000" b="1" dirty="0">
              <a:latin typeface="微软雅黑" panose="020B0503020204020204" pitchFamily="34" charset="-122"/>
              <a:ea typeface="微软雅黑" panose="020B0503020204020204" pitchFamily="34" charset="-122"/>
            </a:endParaRPr>
          </a:p>
          <a:p>
            <a:endParaRPr lang="zh-CN" altLang="en-US" sz="2000" b="1" dirty="0" smtClean="0">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3"/>
          <p:cNvSpPr>
            <a:spLocks noChangeArrowheads="1"/>
          </p:cNvSpPr>
          <p:nvPr/>
        </p:nvSpPr>
        <p:spPr bwMode="auto">
          <a:xfrm>
            <a:off x="0" y="719138"/>
            <a:ext cx="9144000" cy="400050"/>
          </a:xfrm>
          <a:prstGeom prst="rect">
            <a:avLst/>
          </a:prstGeom>
          <a:noFill/>
          <a:ln w="9525">
            <a:noFill/>
            <a:miter lim="800000"/>
          </a:ln>
        </p:spPr>
        <p:txBody>
          <a:bodyPr>
            <a:spAutoFit/>
          </a:bodyPr>
          <a:lstStyle/>
          <a:p>
            <a:pPr marL="0" lvl="1">
              <a:defRPr/>
            </a:pPr>
            <a:r>
              <a:rPr lang="zh-CN" altLang="en-US" sz="2000" b="1" dirty="0" smtClean="0">
                <a:latin typeface="微软雅黑" panose="020B0503020204020204" pitchFamily="34" charset="-122"/>
                <a:ea typeface="微软雅黑" panose="020B0503020204020204" pitchFamily="34" charset="-122"/>
              </a:rPr>
              <a:t>一、区域新能源市场分析</a:t>
            </a:r>
            <a:endParaRPr lang="en-US" altLang="zh-CN" sz="2000" b="1"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4"/>
          </p:nvPr>
        </p:nvSpPr>
        <p:spPr/>
        <p:txBody>
          <a:bodyPr/>
          <a:lstStyle/>
          <a:p>
            <a:fld id="{F050765F-0884-4EAD-84A6-4544D6C1E37F}" type="slidenum">
              <a:rPr lang="zh-CN" altLang="en-US" smtClean="0"/>
              <a:pPr/>
              <a:t>5</a:t>
            </a:fld>
            <a:r>
              <a:rPr lang="en-US" altLang="zh-CN" dirty="0" smtClean="0"/>
              <a:t>/26</a:t>
            </a:r>
            <a:endParaRPr lang="zh-CN" altLang="en-US" dirty="0"/>
          </a:p>
        </p:txBody>
      </p:sp>
      <p:sp>
        <p:nvSpPr>
          <p:cNvPr id="5" name="矩形 4"/>
          <p:cNvSpPr/>
          <p:nvPr/>
        </p:nvSpPr>
        <p:spPr>
          <a:xfrm>
            <a:off x="357158" y="1331476"/>
            <a:ext cx="3324949" cy="369332"/>
          </a:xfrm>
          <a:prstGeom prst="rect">
            <a:avLst/>
          </a:prstGeom>
        </p:spPr>
        <p:txBody>
          <a:bodyPr wrap="none">
            <a:spAutoFit/>
          </a:bodyPr>
          <a:lstStyle/>
          <a:p>
            <a:pPr marL="342900" indent="-342900">
              <a:defRPr/>
            </a:pPr>
            <a:r>
              <a:rPr lang="en-US" altLang="zh-CN" b="1" dirty="0" smtClean="0">
                <a:latin typeface="微软雅黑" pitchFamily="34" charset="-122"/>
                <a:ea typeface="微软雅黑" pitchFamily="34" charset="-122"/>
              </a:rPr>
              <a:t>1</a:t>
            </a:r>
            <a:r>
              <a:rPr lang="zh-CN" altLang="en-US" b="1" dirty="0" smtClean="0">
                <a:latin typeface="微软雅黑" pitchFamily="34" charset="-122"/>
                <a:ea typeface="微软雅黑" pitchFamily="34" charset="-122"/>
              </a:rPr>
              <a:t>、**区域新能源汽车政策情况</a:t>
            </a:r>
            <a:endParaRPr lang="en-US" altLang="zh-CN" b="1" dirty="0" smtClean="0">
              <a:latin typeface="微软雅黑" pitchFamily="34" charset="-122"/>
              <a:ea typeface="微软雅黑" pitchFamily="34" charset="-122"/>
            </a:endParaRPr>
          </a:p>
        </p:txBody>
      </p:sp>
      <p:sp>
        <p:nvSpPr>
          <p:cNvPr id="6" name="Rectangle 2"/>
          <p:cNvSpPr txBox="1">
            <a:spLocks noChangeArrowheads="1"/>
          </p:cNvSpPr>
          <p:nvPr/>
        </p:nvSpPr>
        <p:spPr>
          <a:xfrm>
            <a:off x="467544" y="3863901"/>
            <a:ext cx="6551389" cy="357187"/>
          </a:xfrm>
          <a:prstGeom prst="rect">
            <a:avLst/>
          </a:prstGeom>
        </p:spPr>
        <p:txBody>
          <a:bodyPr/>
          <a:lstStyle/>
          <a:p>
            <a:pPr marL="342900" indent="-342900">
              <a:defRPr/>
            </a:pPr>
            <a:r>
              <a:rPr lang="en-US" altLang="zh-CN" b="1" dirty="0" smtClean="0">
                <a:latin typeface="微软雅黑" pitchFamily="34" charset="-122"/>
                <a:ea typeface="微软雅黑" pitchFamily="34" charset="-122"/>
              </a:rPr>
              <a:t>2</a:t>
            </a:r>
            <a:r>
              <a:rPr lang="zh-CN" altLang="en-US" b="1" dirty="0" smtClean="0">
                <a:latin typeface="微软雅黑" pitchFamily="34" charset="-122"/>
                <a:ea typeface="微软雅黑" pitchFamily="34" charset="-122"/>
              </a:rPr>
              <a:t>、**</a:t>
            </a:r>
            <a:r>
              <a:rPr lang="zh-CN" altLang="en-US" b="1" dirty="0" smtClean="0">
                <a:latin typeface="微软雅黑" pitchFamily="34" charset="-122"/>
                <a:ea typeface="微软雅黑" pitchFamily="34" charset="-122"/>
                <a:cs typeface="+mj-cs"/>
              </a:rPr>
              <a:t>区域新能源市场预测</a:t>
            </a:r>
            <a:endParaRPr lang="en-US" altLang="zh-CN" b="1" dirty="0" smtClean="0">
              <a:latin typeface="微软雅黑" pitchFamily="34" charset="-122"/>
              <a:ea typeface="微软雅黑" pitchFamily="34" charset="-122"/>
              <a:cs typeface="+mj-cs"/>
            </a:endParaRPr>
          </a:p>
          <a:p>
            <a:pPr>
              <a:defRPr/>
            </a:pPr>
            <a:r>
              <a:rPr lang="zh-CN" altLang="en-US" b="1" dirty="0" smtClean="0">
                <a:latin typeface="微软雅黑" pitchFamily="34" charset="-122"/>
                <a:ea typeface="微软雅黑" pitchFamily="34" charset="-122"/>
                <a:cs typeface="+mj-cs"/>
              </a:rPr>
              <a:t>    </a:t>
            </a:r>
            <a:endParaRPr lang="en-US" altLang="zh-CN" b="1" dirty="0" smtClean="0">
              <a:latin typeface="微软雅黑" pitchFamily="34" charset="-122"/>
              <a:ea typeface="微软雅黑" pitchFamily="34" charset="-122"/>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3"/>
          <p:cNvSpPr>
            <a:spLocks noChangeArrowheads="1"/>
          </p:cNvSpPr>
          <p:nvPr/>
        </p:nvSpPr>
        <p:spPr bwMode="auto">
          <a:xfrm>
            <a:off x="0" y="1352962"/>
            <a:ext cx="9144000" cy="432000"/>
          </a:xfrm>
          <a:prstGeom prst="rect">
            <a:avLst/>
          </a:prstGeom>
          <a:noFill/>
          <a:ln w="9525">
            <a:noFill/>
            <a:miter lim="800000"/>
          </a:ln>
        </p:spPr>
        <p:txBody>
          <a:bodyPr wrap="square">
            <a:spAutoFit/>
          </a:bodyPr>
          <a:lstStyle/>
          <a:p>
            <a:pPr lvl="1" indent="-457200">
              <a:buAutoNum type="arabicPeriod"/>
            </a:pPr>
            <a:r>
              <a:rPr lang="zh-CN" altLang="en-US" sz="2000" b="1" dirty="0" smtClean="0">
                <a:latin typeface="微软雅黑" pitchFamily="34" charset="-122"/>
                <a:ea typeface="微软雅黑" pitchFamily="34" charset="-122"/>
              </a:rPr>
              <a:t>企业</a:t>
            </a:r>
            <a:r>
              <a:rPr lang="zh-CN" altLang="en-US" sz="2000" b="1" dirty="0">
                <a:latin typeface="微软雅黑" pitchFamily="34" charset="-122"/>
                <a:ea typeface="微软雅黑" pitchFamily="34" charset="-122"/>
              </a:rPr>
              <a:t>成长背景及历史</a:t>
            </a:r>
            <a:r>
              <a:rPr lang="zh-CN" altLang="en-US" sz="2000" b="1" dirty="0" smtClean="0">
                <a:latin typeface="微软雅黑" pitchFamily="34" charset="-122"/>
                <a:ea typeface="微软雅黑" pitchFamily="34" charset="-122"/>
              </a:rPr>
              <a:t>业绩</a:t>
            </a:r>
            <a:endParaRPr lang="en-US" altLang="zh-CN" sz="2000" b="1" dirty="0" smtClean="0">
              <a:latin typeface="微软雅黑" pitchFamily="34" charset="-122"/>
              <a:ea typeface="微软雅黑" pitchFamily="34" charset="-122"/>
            </a:endParaRPr>
          </a:p>
          <a:p>
            <a:pPr lvl="1" indent="-457200"/>
            <a:endParaRPr lang="en-US" altLang="zh-CN" sz="2000" b="1" dirty="0">
              <a:latin typeface="微软雅黑" pitchFamily="34" charset="-122"/>
              <a:ea typeface="微软雅黑" pitchFamily="34" charset="-122"/>
            </a:endParaRPr>
          </a:p>
        </p:txBody>
      </p:sp>
      <p:sp>
        <p:nvSpPr>
          <p:cNvPr id="6" name="内容占位符 2"/>
          <p:cNvSpPr txBox="1"/>
          <p:nvPr/>
        </p:nvSpPr>
        <p:spPr bwMode="auto">
          <a:xfrm>
            <a:off x="0" y="620688"/>
            <a:ext cx="9144000" cy="500062"/>
          </a:xfrm>
          <a:prstGeom prst="rect">
            <a:avLst/>
          </a:prstGeom>
          <a:solidFill>
            <a:schemeClr val="tx2">
              <a:lumMod val="60000"/>
              <a:lumOff val="40000"/>
            </a:schemeClr>
          </a:solidFill>
          <a:ln w="9525">
            <a:noFill/>
            <a:miter lim="800000"/>
          </a:ln>
        </p:spPr>
        <p:txBody>
          <a:bodyPr/>
          <a:lstStyle/>
          <a:p>
            <a:r>
              <a:rPr lang="zh-CN" altLang="en-US" sz="2800" b="1" dirty="0" smtClean="0">
                <a:solidFill>
                  <a:schemeClr val="bg1"/>
                </a:solidFill>
                <a:latin typeface="微软雅黑" pitchFamily="34" charset="-122"/>
                <a:ea typeface="微软雅黑" pitchFamily="34" charset="-122"/>
              </a:rPr>
              <a:t>二、</a:t>
            </a:r>
            <a:r>
              <a:rPr lang="zh-CN" altLang="en-US" sz="2800" b="1" dirty="0">
                <a:solidFill>
                  <a:schemeClr val="bg1"/>
                </a:solidFill>
                <a:latin typeface="微软雅黑" pitchFamily="34" charset="-122"/>
                <a:ea typeface="微软雅黑" pitchFamily="34" charset="-122"/>
              </a:rPr>
              <a:t>经销商企业简介</a:t>
            </a:r>
            <a:endParaRPr lang="en-US" altLang="zh-CN" sz="2800" b="1" dirty="0">
              <a:solidFill>
                <a:schemeClr val="bg1"/>
              </a:solidFill>
              <a:latin typeface="微软雅黑" pitchFamily="34" charset="-122"/>
              <a:ea typeface="微软雅黑" pitchFamily="34" charset="-122"/>
            </a:endParaRPr>
          </a:p>
          <a:p>
            <a:endParaRPr lang="en-US" altLang="zh-CN" sz="2800" b="1" dirty="0">
              <a:solidFill>
                <a:schemeClr val="bg1"/>
              </a:solidFill>
              <a:latin typeface="微软雅黑" pitchFamily="34" charset="-122"/>
              <a:ea typeface="微软雅黑" pitchFamily="34" charset="-122"/>
            </a:endParaRPr>
          </a:p>
        </p:txBody>
      </p:sp>
      <p:sp>
        <p:nvSpPr>
          <p:cNvPr id="7" name="灯片编号占位符 6"/>
          <p:cNvSpPr>
            <a:spLocks noGrp="1"/>
          </p:cNvSpPr>
          <p:nvPr>
            <p:ph type="sldNum" sz="quarter" idx="4"/>
          </p:nvPr>
        </p:nvSpPr>
        <p:spPr/>
        <p:txBody>
          <a:bodyPr/>
          <a:lstStyle/>
          <a:p>
            <a:fld id="{F050765F-0884-4EAD-84A6-4544D6C1E37F}" type="slidenum">
              <a:rPr lang="zh-CN" altLang="en-US" smtClean="0"/>
              <a:pPr/>
              <a:t>6</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86" name="Group 74"/>
          <p:cNvGraphicFramePr>
            <a:graphicFrameLocks noGrp="1"/>
          </p:cNvGraphicFramePr>
          <p:nvPr/>
        </p:nvGraphicFramePr>
        <p:xfrm>
          <a:off x="539750" y="1772818"/>
          <a:ext cx="7992690" cy="4245255"/>
        </p:xfrm>
        <a:graphic>
          <a:graphicData uri="http://schemas.openxmlformats.org/drawingml/2006/table">
            <a:tbl>
              <a:tblPr/>
              <a:tblGrid>
                <a:gridCol w="363538"/>
                <a:gridCol w="1581150"/>
                <a:gridCol w="2276475"/>
                <a:gridCol w="1400175"/>
                <a:gridCol w="1138237"/>
                <a:gridCol w="1233115"/>
              </a:tblGrid>
              <a:tr h="466676">
                <a:tc rowSpan="9">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经</a:t>
                      </a:r>
                      <a:b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b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销</a:t>
                      </a:r>
                      <a:b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b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商</a:t>
                      </a:r>
                      <a:b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b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填</a:t>
                      </a:r>
                      <a:b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b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列</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经销商全称</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组织机构代码</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r>
              <a:tr h="466676">
                <a:tc v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法定代表人</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身份证号码</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r>
              <a:tr h="466676">
                <a:tc v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联系电话</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注册地址</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r>
              <a:tr h="483563">
                <a:tc v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公司类型</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股份有限公司（    ）　有限责任公司（   ）　其他类型（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c hMerge="1">
                  <a:txBody>
                    <a:bodyPr/>
                    <a:lstStyle/>
                    <a:p>
                      <a:endParaRPr lang="zh-CN"/>
                    </a:p>
                  </a:txBody>
                  <a:tcPr/>
                </a:tc>
              </a:tr>
              <a:tr h="466676">
                <a:tc v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注册资本（万元）</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银行信用等级</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r>
              <a:tr h="466676">
                <a:tc v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资产抵押（万元）</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对外担保（万元）</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r>
              <a:tr h="494960">
                <a:tc vMerge="1">
                  <a:txBody>
                    <a:bodyPr/>
                    <a:lstStyle/>
                    <a:p>
                      <a:endParaRPr lang="zh-CN"/>
                    </a:p>
                  </a:txBody>
                  <a:tcPr/>
                </a:tc>
                <a:tc gridSpan="2">
                  <a:txBody>
                    <a:bodyPr/>
                    <a:lstStyle/>
                    <a:p>
                      <a:pPr marL="0" marR="0" lvl="0" indent="0" algn="l"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前三大股东名称或姓名</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组织机构代码</a:t>
                      </a:r>
                      <a:b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b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或身份证号码</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银行信用等级</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占股比例</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466676">
                <a:tc vMerge="1">
                  <a:txBody>
                    <a:bodyPr/>
                    <a:lstStyle/>
                    <a:p>
                      <a:endParaRPr lang="zh-CN"/>
                    </a:p>
                  </a:txBody>
                  <a:tcPr/>
                </a:tc>
                <a:tc gridSpan="2">
                  <a:txBody>
                    <a:bodyPr/>
                    <a:lstStyle/>
                    <a:p>
                      <a:pPr marL="0" marR="0" lvl="0" indent="0" algn="ctr"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c>
                  <a:txBody>
                    <a:bodyPr/>
                    <a:lstStyle/>
                    <a:p>
                      <a:pPr marL="0" marR="0" lvl="0" indent="0" algn="l" defTabSz="914400" rtl="0" eaLnBrk="1" fontAlgn="ctr" latinLnBrk="0" hangingPunct="1">
                        <a:spcBef>
                          <a:spcPct val="0"/>
                        </a:spcBef>
                        <a:spcAft>
                          <a:spcPct val="0"/>
                        </a:spcAft>
                        <a:buClrTx/>
                        <a:buSzTx/>
                        <a:buFontTx/>
                        <a:buNone/>
                      </a:pPr>
                      <a:endPar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spcBef>
                          <a:spcPct val="0"/>
                        </a:spcBef>
                        <a:spcAft>
                          <a:spcPct val="0"/>
                        </a:spcAft>
                        <a:buClrTx/>
                        <a:buSzTx/>
                        <a:buFontTx/>
                        <a:buNone/>
                      </a:pPr>
                      <a:endPar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spcBef>
                          <a:spcPct val="0"/>
                        </a:spcBef>
                        <a:spcAft>
                          <a:spcPct val="0"/>
                        </a:spcAft>
                        <a:buClrTx/>
                        <a:buSzTx/>
                        <a:buFontTx/>
                        <a:buNone/>
                      </a:pPr>
                      <a:endParaRPr kumimoji="0" lang="en-US" altLang="zh-CN" sz="1200" b="1" i="0" u="none" strike="noStrike" cap="none" normalizeH="0" baseline="0" dirty="0" smtClean="0">
                        <a:ln>
                          <a:noFill/>
                        </a:ln>
                        <a:solidFill>
                          <a:schemeClr val="tx1"/>
                        </a:solidFill>
                        <a:effectLst/>
                        <a:latin typeface="微软雅黑" pitchFamily="34" charset="-122"/>
                        <a:ea typeface="微软雅黑" pitchFamily="34" charset="-122"/>
                      </a:endParaRP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r h="466676">
                <a:tc vMerge="1">
                  <a:txBody>
                    <a:bodyPr/>
                    <a:lstStyle/>
                    <a:p>
                      <a:endParaRPr lang="zh-CN"/>
                    </a:p>
                  </a:txBody>
                  <a:tcPr/>
                </a:tc>
                <a:tc gridSpan="2">
                  <a:txBody>
                    <a:bodyPr/>
                    <a:lstStyle/>
                    <a:p>
                      <a:pPr marL="0" marR="0" lvl="0" indent="0" algn="ctr"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hMerge="1">
                  <a:txBody>
                    <a:bodyPr/>
                    <a:lstStyle/>
                    <a:p>
                      <a:endParaRPr lang="zh-CN"/>
                    </a:p>
                  </a:txBody>
                  <a:tcPr/>
                </a:tc>
                <a:tc>
                  <a:txBody>
                    <a:bodyPr/>
                    <a:lstStyle/>
                    <a:p>
                      <a:pPr marL="0" marR="0" lvl="0" indent="0" algn="l"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spcBef>
                          <a:spcPct val="0"/>
                        </a:spcBef>
                        <a:spcAft>
                          <a:spcPct val="0"/>
                        </a:spcAft>
                        <a:buClrTx/>
                        <a:buSzTx/>
                        <a:buFontTx/>
                        <a:buNone/>
                      </a:pPr>
                      <a:r>
                        <a:rPr kumimoji="0" lang="zh-CN" altLang="en-US" sz="1200" b="1" i="0" u="none" strike="noStrike" cap="none" normalizeH="0" baseline="0" smtClean="0">
                          <a:ln>
                            <a:noFill/>
                          </a:ln>
                          <a:solidFill>
                            <a:schemeClr val="tx1"/>
                          </a:solidFill>
                          <a:effectLst/>
                          <a:latin typeface="微软雅黑" pitchFamily="34" charset="-122"/>
                          <a:ea typeface="微软雅黑" pitchFamily="34" charset="-122"/>
                        </a:rPr>
                        <a:t>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spcBef>
                          <a:spcPct val="0"/>
                        </a:spcBef>
                        <a:spcAft>
                          <a:spcPct val="0"/>
                        </a:spcAft>
                        <a:buClrTx/>
                        <a:buSzTx/>
                        <a:buFontTx/>
                        <a:buNone/>
                      </a:pPr>
                      <a:r>
                        <a:rPr kumimoji="0" lang="zh-CN" altLang="en-US" sz="1200" b="1" i="0" u="none" strike="noStrike" cap="none" normalizeH="0" baseline="0" dirty="0" smtClean="0">
                          <a:ln>
                            <a:noFill/>
                          </a:ln>
                          <a:solidFill>
                            <a:schemeClr val="tx1"/>
                          </a:solidFill>
                          <a:effectLst/>
                          <a:latin typeface="微软雅黑" pitchFamily="34" charset="-122"/>
                          <a:ea typeface="微软雅黑" pitchFamily="34" charset="-122"/>
                        </a:rPr>
                        <a:t>　</a:t>
                      </a:r>
                    </a:p>
                  </a:txBody>
                  <a:tcPr marL="7545" marR="7545" marT="7545" marB="0"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a:noFill/>
                    </a:lnTlToBr>
                    <a:lnBlToTr>
                      <a:noFill/>
                    </a:lnBlToTr>
                    <a:noFill/>
                  </a:tcPr>
                </a:tc>
              </a:tr>
            </a:tbl>
          </a:graphicData>
        </a:graphic>
      </p:graphicFrame>
      <p:sp>
        <p:nvSpPr>
          <p:cNvPr id="5" name="矩形 4"/>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2. </a:t>
            </a:r>
            <a:r>
              <a:rPr lang="zh-CN" altLang="en-US" sz="2000" b="1" dirty="0" smtClean="0">
                <a:latin typeface="微软雅黑" pitchFamily="34" charset="-122"/>
                <a:ea typeface="微软雅黑" pitchFamily="34" charset="-122"/>
              </a:rPr>
              <a:t>资金实力</a:t>
            </a:r>
          </a:p>
        </p:txBody>
      </p:sp>
      <p:sp>
        <p:nvSpPr>
          <p:cNvPr id="6" name="矩形 5"/>
          <p:cNvSpPr>
            <a:spLocks noChangeArrowheads="1"/>
          </p:cNvSpPr>
          <p:nvPr/>
        </p:nvSpPr>
        <p:spPr bwMode="auto">
          <a:xfrm>
            <a:off x="251520" y="1124744"/>
            <a:ext cx="6264275" cy="336550"/>
          </a:xfrm>
          <a:prstGeom prst="rect">
            <a:avLst/>
          </a:prstGeom>
          <a:noFill/>
          <a:ln w="9525">
            <a:noFill/>
            <a:miter lim="800000"/>
          </a:ln>
        </p:spPr>
        <p:txBody>
          <a:bodyPr>
            <a:spAutoFit/>
          </a:bodyPr>
          <a:lstStyle/>
          <a:p>
            <a:r>
              <a:rPr lang="zh-CN" altLang="en-US" sz="1600" b="1" dirty="0" smtClean="0">
                <a:latin typeface="微软雅黑" pitchFamily="34" charset="-122"/>
                <a:ea typeface="微软雅黑" pitchFamily="34" charset="-122"/>
              </a:rPr>
              <a:t>（注册资金、资本构成、股东情况、固定资产、流动资金）</a:t>
            </a:r>
          </a:p>
        </p:txBody>
      </p:sp>
      <p:sp>
        <p:nvSpPr>
          <p:cNvPr id="7" name="灯片编号占位符 6"/>
          <p:cNvSpPr>
            <a:spLocks noGrp="1"/>
          </p:cNvSpPr>
          <p:nvPr>
            <p:ph type="sldNum" sz="quarter" idx="4"/>
          </p:nvPr>
        </p:nvSpPr>
        <p:spPr/>
        <p:txBody>
          <a:bodyPr/>
          <a:lstStyle/>
          <a:p>
            <a:fld id="{F050765F-0884-4EAD-84A6-4544D6C1E37F}" type="slidenum">
              <a:rPr lang="zh-CN" altLang="en-US" smtClean="0"/>
              <a:pPr/>
              <a:t>7</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3"/>
          <p:cNvSpPr>
            <a:spLocks noChangeArrowheads="1"/>
          </p:cNvSpPr>
          <p:nvPr/>
        </p:nvSpPr>
        <p:spPr bwMode="auto">
          <a:xfrm>
            <a:off x="251445" y="1148234"/>
            <a:ext cx="5400675" cy="336550"/>
          </a:xfrm>
          <a:prstGeom prst="rect">
            <a:avLst/>
          </a:prstGeom>
          <a:noFill/>
          <a:ln w="9525">
            <a:noFill/>
            <a:miter lim="800000"/>
          </a:ln>
        </p:spPr>
        <p:txBody>
          <a:bodyPr>
            <a:spAutoFit/>
          </a:bodyPr>
          <a:lstStyle/>
          <a:p>
            <a:r>
              <a:rPr lang="zh-CN" altLang="en-US" sz="1600" b="1" dirty="0">
                <a:latin typeface="微软雅黑" pitchFamily="34" charset="-122"/>
                <a:ea typeface="微软雅黑" pitchFamily="34" charset="-122"/>
              </a:rPr>
              <a:t>（组织结构、财务制度、人事制度、激励制度、管理制度</a:t>
            </a:r>
            <a:r>
              <a:rPr lang="en-US" altLang="zh-CN" sz="1600" b="1" dirty="0">
                <a:latin typeface="微软雅黑" pitchFamily="34" charset="-122"/>
                <a:ea typeface="微软雅黑" pitchFamily="34" charset="-122"/>
              </a:rPr>
              <a:t>)</a:t>
            </a:r>
            <a:endParaRPr lang="zh-CN" altLang="en-US" sz="1600" b="1" dirty="0">
              <a:latin typeface="微软雅黑" pitchFamily="34" charset="-122"/>
              <a:ea typeface="微软雅黑" pitchFamily="34" charset="-122"/>
            </a:endParaRPr>
          </a:p>
        </p:txBody>
      </p:sp>
      <p:grpSp>
        <p:nvGrpSpPr>
          <p:cNvPr id="75" name="组合 74"/>
          <p:cNvGrpSpPr/>
          <p:nvPr/>
        </p:nvGrpSpPr>
        <p:grpSpPr>
          <a:xfrm>
            <a:off x="875402" y="2060848"/>
            <a:ext cx="7008966" cy="2923631"/>
            <a:chOff x="899592" y="2348880"/>
            <a:chExt cx="7008966" cy="2923631"/>
          </a:xfrm>
        </p:grpSpPr>
        <p:sp>
          <p:nvSpPr>
            <p:cNvPr id="19470" name="矩形 6"/>
            <p:cNvSpPr>
              <a:spLocks noChangeArrowheads="1"/>
            </p:cNvSpPr>
            <p:nvPr/>
          </p:nvSpPr>
          <p:spPr bwMode="auto">
            <a:xfrm>
              <a:off x="3917838" y="2348880"/>
              <a:ext cx="695536" cy="245931"/>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dirty="0">
                  <a:latin typeface="微软雅黑" pitchFamily="34" charset="-122"/>
                  <a:ea typeface="微软雅黑" pitchFamily="34" charset="-122"/>
                </a:rPr>
                <a:t>总经理</a:t>
              </a:r>
            </a:p>
          </p:txBody>
        </p:sp>
        <p:cxnSp>
          <p:nvCxnSpPr>
            <p:cNvPr id="19471" name="直接连接符 8"/>
            <p:cNvCxnSpPr>
              <a:cxnSpLocks noChangeShapeType="1"/>
            </p:cNvCxnSpPr>
            <p:nvPr/>
          </p:nvCxnSpPr>
          <p:spPr bwMode="auto">
            <a:xfrm>
              <a:off x="4247101" y="2594811"/>
              <a:ext cx="0" cy="98589"/>
            </a:xfrm>
            <a:prstGeom prst="line">
              <a:avLst/>
            </a:prstGeom>
            <a:noFill/>
            <a:ln w="28575">
              <a:solidFill>
                <a:schemeClr val="tx1"/>
              </a:solidFill>
              <a:round/>
            </a:ln>
          </p:spPr>
        </p:cxnSp>
        <p:cxnSp>
          <p:nvCxnSpPr>
            <p:cNvPr id="19472" name="直接连接符 29"/>
            <p:cNvCxnSpPr>
              <a:cxnSpLocks noChangeShapeType="1"/>
            </p:cNvCxnSpPr>
            <p:nvPr/>
          </p:nvCxnSpPr>
          <p:spPr bwMode="auto">
            <a:xfrm>
              <a:off x="1041213" y="3126874"/>
              <a:ext cx="33989" cy="1418617"/>
            </a:xfrm>
            <a:prstGeom prst="line">
              <a:avLst/>
            </a:prstGeom>
            <a:noFill/>
            <a:ln w="28575">
              <a:solidFill>
                <a:schemeClr val="tx1"/>
              </a:solidFill>
              <a:round/>
            </a:ln>
          </p:spPr>
        </p:cxnSp>
        <p:sp>
          <p:nvSpPr>
            <p:cNvPr id="19473" name="矩形 34"/>
            <p:cNvSpPr>
              <a:spLocks noChangeArrowheads="1"/>
            </p:cNvSpPr>
            <p:nvPr/>
          </p:nvSpPr>
          <p:spPr bwMode="auto">
            <a:xfrm>
              <a:off x="1273523" y="3262182"/>
              <a:ext cx="839749"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销售顾问</a:t>
              </a:r>
            </a:p>
          </p:txBody>
        </p:sp>
        <p:sp>
          <p:nvSpPr>
            <p:cNvPr id="19474" name="矩形 35"/>
            <p:cNvSpPr>
              <a:spLocks noChangeArrowheads="1"/>
            </p:cNvSpPr>
            <p:nvPr/>
          </p:nvSpPr>
          <p:spPr bwMode="auto">
            <a:xfrm>
              <a:off x="1260761" y="3626203"/>
              <a:ext cx="852511"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销售内勤</a:t>
              </a:r>
            </a:p>
          </p:txBody>
        </p:sp>
        <p:grpSp>
          <p:nvGrpSpPr>
            <p:cNvPr id="19475" name="Group 10"/>
            <p:cNvGrpSpPr/>
            <p:nvPr/>
          </p:nvGrpSpPr>
          <p:grpSpPr bwMode="auto">
            <a:xfrm>
              <a:off x="1405656" y="2692918"/>
              <a:ext cx="6127034" cy="195888"/>
              <a:chOff x="0" y="0"/>
              <a:chExt cx="7621437" cy="286999"/>
            </a:xfrm>
          </p:grpSpPr>
          <p:cxnSp>
            <p:nvCxnSpPr>
              <p:cNvPr id="19517" name="直接连接符 10"/>
              <p:cNvCxnSpPr>
                <a:cxnSpLocks noChangeShapeType="1"/>
              </p:cNvCxnSpPr>
              <p:nvPr/>
            </p:nvCxnSpPr>
            <p:spPr bwMode="auto">
              <a:xfrm>
                <a:off x="739" y="16579"/>
                <a:ext cx="7619934" cy="0"/>
              </a:xfrm>
              <a:prstGeom prst="line">
                <a:avLst/>
              </a:prstGeom>
              <a:noFill/>
              <a:ln w="28575">
                <a:solidFill>
                  <a:schemeClr val="tx1"/>
                </a:solidFill>
                <a:round/>
              </a:ln>
            </p:spPr>
          </p:cxnSp>
          <p:cxnSp>
            <p:nvCxnSpPr>
              <p:cNvPr id="19518" name="直接连接符 12"/>
              <p:cNvCxnSpPr>
                <a:cxnSpLocks noChangeShapeType="1"/>
              </p:cNvCxnSpPr>
              <p:nvPr/>
            </p:nvCxnSpPr>
            <p:spPr bwMode="auto">
              <a:xfrm>
                <a:off x="739" y="706"/>
                <a:ext cx="0" cy="285714"/>
              </a:xfrm>
              <a:prstGeom prst="line">
                <a:avLst/>
              </a:prstGeom>
              <a:noFill/>
              <a:ln w="28575">
                <a:solidFill>
                  <a:schemeClr val="tx1"/>
                </a:solidFill>
                <a:round/>
              </a:ln>
            </p:spPr>
          </p:cxnSp>
          <p:cxnSp>
            <p:nvCxnSpPr>
              <p:cNvPr id="19519" name="直接连接符 24"/>
              <p:cNvCxnSpPr>
                <a:cxnSpLocks noChangeShapeType="1"/>
              </p:cNvCxnSpPr>
              <p:nvPr/>
            </p:nvCxnSpPr>
            <p:spPr bwMode="auto">
              <a:xfrm>
                <a:off x="2086696" y="16579"/>
                <a:ext cx="0" cy="269841"/>
              </a:xfrm>
              <a:prstGeom prst="line">
                <a:avLst/>
              </a:prstGeom>
              <a:noFill/>
              <a:ln w="28575">
                <a:solidFill>
                  <a:schemeClr val="tx1"/>
                </a:solidFill>
                <a:round/>
              </a:ln>
            </p:spPr>
          </p:cxnSp>
          <p:cxnSp>
            <p:nvCxnSpPr>
              <p:cNvPr id="19520" name="直接连接符 25"/>
              <p:cNvCxnSpPr>
                <a:cxnSpLocks noChangeShapeType="1"/>
              </p:cNvCxnSpPr>
              <p:nvPr/>
            </p:nvCxnSpPr>
            <p:spPr bwMode="auto">
              <a:xfrm>
                <a:off x="3899605" y="16579"/>
                <a:ext cx="0" cy="269841"/>
              </a:xfrm>
              <a:prstGeom prst="line">
                <a:avLst/>
              </a:prstGeom>
              <a:noFill/>
              <a:ln w="28575">
                <a:solidFill>
                  <a:schemeClr val="tx1"/>
                </a:solidFill>
                <a:round/>
              </a:ln>
            </p:spPr>
          </p:cxnSp>
          <p:cxnSp>
            <p:nvCxnSpPr>
              <p:cNvPr id="19521" name="直接连接符 27"/>
              <p:cNvCxnSpPr>
                <a:cxnSpLocks noChangeShapeType="1"/>
              </p:cNvCxnSpPr>
              <p:nvPr/>
            </p:nvCxnSpPr>
            <p:spPr bwMode="auto">
              <a:xfrm>
                <a:off x="5575991" y="16579"/>
                <a:ext cx="0" cy="257143"/>
              </a:xfrm>
              <a:prstGeom prst="line">
                <a:avLst/>
              </a:prstGeom>
              <a:noFill/>
              <a:ln w="28575">
                <a:solidFill>
                  <a:schemeClr val="tx1"/>
                </a:solidFill>
                <a:round/>
              </a:ln>
            </p:spPr>
          </p:cxnSp>
          <p:cxnSp>
            <p:nvCxnSpPr>
              <p:cNvPr id="19522" name="直接连接符 49"/>
              <p:cNvCxnSpPr>
                <a:cxnSpLocks noChangeShapeType="1"/>
              </p:cNvCxnSpPr>
              <p:nvPr/>
            </p:nvCxnSpPr>
            <p:spPr bwMode="auto">
              <a:xfrm>
                <a:off x="7620673" y="29277"/>
                <a:ext cx="0" cy="244444"/>
              </a:xfrm>
              <a:prstGeom prst="line">
                <a:avLst/>
              </a:prstGeom>
              <a:noFill/>
              <a:ln w="28575">
                <a:solidFill>
                  <a:schemeClr val="tx1"/>
                </a:solidFill>
                <a:round/>
              </a:ln>
            </p:spPr>
          </p:cxnSp>
        </p:grpSp>
        <p:grpSp>
          <p:nvGrpSpPr>
            <p:cNvPr id="19476" name="Group 17"/>
            <p:cNvGrpSpPr/>
            <p:nvPr/>
          </p:nvGrpSpPr>
          <p:grpSpPr bwMode="auto">
            <a:xfrm>
              <a:off x="899592" y="2888807"/>
              <a:ext cx="7008966" cy="237897"/>
              <a:chOff x="0" y="0"/>
              <a:chExt cx="8718475" cy="348547"/>
            </a:xfrm>
          </p:grpSpPr>
          <p:sp>
            <p:nvSpPr>
              <p:cNvPr id="19512" name="矩形 16"/>
              <p:cNvSpPr>
                <a:spLocks noChangeArrowheads="1"/>
              </p:cNvSpPr>
              <p:nvPr/>
            </p:nvSpPr>
            <p:spPr bwMode="auto">
              <a:xfrm>
                <a:off x="0" y="12118"/>
                <a:ext cx="1258877" cy="336508"/>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a:latin typeface="微软雅黑" pitchFamily="34" charset="-122"/>
                    <a:ea typeface="微软雅黑" pitchFamily="34" charset="-122"/>
                  </a:rPr>
                  <a:t>销售经理</a:t>
                </a:r>
              </a:p>
            </p:txBody>
          </p:sp>
          <p:sp>
            <p:nvSpPr>
              <p:cNvPr id="19513" name="矩形 19"/>
              <p:cNvSpPr>
                <a:spLocks noChangeArrowheads="1"/>
              </p:cNvSpPr>
              <p:nvPr/>
            </p:nvSpPr>
            <p:spPr bwMode="auto">
              <a:xfrm>
                <a:off x="1887522" y="-580"/>
                <a:ext cx="1657336" cy="336508"/>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a:latin typeface="微软雅黑" pitchFamily="34" charset="-122"/>
                    <a:ea typeface="微软雅黑" pitchFamily="34" charset="-122"/>
                  </a:rPr>
                  <a:t>售后服务经理</a:t>
                </a:r>
              </a:p>
            </p:txBody>
          </p:sp>
          <p:sp>
            <p:nvSpPr>
              <p:cNvPr id="19514" name="矩形 23"/>
              <p:cNvSpPr>
                <a:spLocks noChangeArrowheads="1"/>
              </p:cNvSpPr>
              <p:nvPr/>
            </p:nvSpPr>
            <p:spPr bwMode="auto">
              <a:xfrm>
                <a:off x="3903629" y="-580"/>
                <a:ext cx="1250939" cy="336508"/>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a:latin typeface="微软雅黑" pitchFamily="34" charset="-122"/>
                    <a:ea typeface="微软雅黑" pitchFamily="34" charset="-122"/>
                  </a:rPr>
                  <a:t>市场经理</a:t>
                </a:r>
              </a:p>
            </p:txBody>
          </p:sp>
          <p:sp>
            <p:nvSpPr>
              <p:cNvPr id="19515" name="矩形 28"/>
              <p:cNvSpPr>
                <a:spLocks noChangeArrowheads="1"/>
              </p:cNvSpPr>
              <p:nvPr/>
            </p:nvSpPr>
            <p:spPr bwMode="auto">
              <a:xfrm>
                <a:off x="5478416" y="7356"/>
                <a:ext cx="1655748" cy="336508"/>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a:latin typeface="微软雅黑" pitchFamily="34" charset="-122"/>
                    <a:ea typeface="微软雅黑" pitchFamily="34" charset="-122"/>
                  </a:rPr>
                  <a:t>客户服务经理</a:t>
                </a:r>
              </a:p>
            </p:txBody>
          </p:sp>
          <p:sp>
            <p:nvSpPr>
              <p:cNvPr id="19516" name="矩形 50"/>
              <p:cNvSpPr>
                <a:spLocks noChangeArrowheads="1"/>
              </p:cNvSpPr>
              <p:nvPr/>
            </p:nvSpPr>
            <p:spPr bwMode="auto">
              <a:xfrm>
                <a:off x="7602473" y="12118"/>
                <a:ext cx="1116002" cy="336508"/>
              </a:xfrm>
              <a:prstGeom prst="rect">
                <a:avLst/>
              </a:prstGeom>
              <a:solidFill>
                <a:schemeClr val="bg1"/>
              </a:solidFill>
              <a:ln w="25400">
                <a:solidFill>
                  <a:schemeClr val="tx1"/>
                </a:solidFill>
                <a:miter lim="800000"/>
              </a:ln>
            </p:spPr>
            <p:txBody>
              <a:bodyPr anchor="ctr"/>
              <a:lstStyle/>
              <a:p>
                <a:pPr algn="ctr">
                  <a:buFont typeface="Arial" panose="020B0604020202020204" pitchFamily="34" charset="0"/>
                  <a:buNone/>
                </a:pPr>
                <a:r>
                  <a:rPr lang="zh-CN" altLang="en-US" sz="1050" dirty="0">
                    <a:latin typeface="微软雅黑" pitchFamily="34" charset="-122"/>
                    <a:ea typeface="微软雅黑" pitchFamily="34" charset="-122"/>
                  </a:rPr>
                  <a:t>财务经理</a:t>
                </a:r>
              </a:p>
            </p:txBody>
          </p:sp>
        </p:grpSp>
        <p:cxnSp>
          <p:nvCxnSpPr>
            <p:cNvPr id="19477" name="直接箭头连接符 89"/>
            <p:cNvCxnSpPr>
              <a:cxnSpLocks noChangeShapeType="1"/>
            </p:cNvCxnSpPr>
            <p:nvPr/>
          </p:nvCxnSpPr>
          <p:spPr bwMode="auto">
            <a:xfrm>
              <a:off x="1041252" y="3385689"/>
              <a:ext cx="232271" cy="0"/>
            </a:xfrm>
            <a:prstGeom prst="straightConnector1">
              <a:avLst/>
            </a:prstGeom>
            <a:noFill/>
            <a:ln w="19050">
              <a:solidFill>
                <a:schemeClr val="tx1"/>
              </a:solidFill>
              <a:round/>
              <a:tailEnd type="arrow" w="med" len="med"/>
            </a:ln>
          </p:spPr>
        </p:cxnSp>
        <p:cxnSp>
          <p:nvCxnSpPr>
            <p:cNvPr id="19478" name="直接箭头连接符 90"/>
            <p:cNvCxnSpPr>
              <a:cxnSpLocks noChangeShapeType="1"/>
            </p:cNvCxnSpPr>
            <p:nvPr/>
          </p:nvCxnSpPr>
          <p:spPr bwMode="auto">
            <a:xfrm>
              <a:off x="1041252" y="3749710"/>
              <a:ext cx="232271" cy="0"/>
            </a:xfrm>
            <a:prstGeom prst="straightConnector1">
              <a:avLst/>
            </a:prstGeom>
            <a:noFill/>
            <a:ln w="19050">
              <a:solidFill>
                <a:schemeClr val="tx1"/>
              </a:solidFill>
              <a:round/>
              <a:tailEnd type="arrow" w="med" len="med"/>
            </a:ln>
          </p:spPr>
        </p:cxnSp>
        <p:sp>
          <p:nvSpPr>
            <p:cNvPr id="19479" name="矩形 91"/>
            <p:cNvSpPr>
              <a:spLocks noChangeArrowheads="1"/>
            </p:cNvSpPr>
            <p:nvPr/>
          </p:nvSpPr>
          <p:spPr bwMode="auto">
            <a:xfrm>
              <a:off x="1273523" y="4031393"/>
              <a:ext cx="852511"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销售库管</a:t>
              </a:r>
            </a:p>
          </p:txBody>
        </p:sp>
        <p:cxnSp>
          <p:nvCxnSpPr>
            <p:cNvPr id="19480" name="直接箭头连接符 92"/>
            <p:cNvCxnSpPr>
              <a:cxnSpLocks noChangeShapeType="1"/>
            </p:cNvCxnSpPr>
            <p:nvPr/>
          </p:nvCxnSpPr>
          <p:spPr bwMode="auto">
            <a:xfrm>
              <a:off x="1054014" y="4154900"/>
              <a:ext cx="232271" cy="0"/>
            </a:xfrm>
            <a:prstGeom prst="straightConnector1">
              <a:avLst/>
            </a:prstGeom>
            <a:noFill/>
            <a:ln w="19050">
              <a:solidFill>
                <a:schemeClr val="tx1"/>
              </a:solidFill>
              <a:round/>
              <a:tailEnd type="arrow" w="med" len="med"/>
            </a:ln>
          </p:spPr>
        </p:cxnSp>
        <p:sp>
          <p:nvSpPr>
            <p:cNvPr id="19481" name="矩形 94"/>
            <p:cNvSpPr>
              <a:spLocks noChangeArrowheads="1"/>
            </p:cNvSpPr>
            <p:nvPr/>
          </p:nvSpPr>
          <p:spPr bwMode="auto">
            <a:xfrm>
              <a:off x="2908353" y="3262182"/>
              <a:ext cx="839749"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三包结算员</a:t>
              </a:r>
            </a:p>
          </p:txBody>
        </p:sp>
        <p:sp>
          <p:nvSpPr>
            <p:cNvPr id="19482" name="矩形 96"/>
            <p:cNvSpPr>
              <a:spLocks noChangeArrowheads="1"/>
            </p:cNvSpPr>
            <p:nvPr/>
          </p:nvSpPr>
          <p:spPr bwMode="auto">
            <a:xfrm>
              <a:off x="2894315" y="3626203"/>
              <a:ext cx="839749"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库房主管</a:t>
              </a:r>
            </a:p>
          </p:txBody>
        </p:sp>
        <p:sp>
          <p:nvSpPr>
            <p:cNvPr id="19483" name="矩形 98"/>
            <p:cNvSpPr>
              <a:spLocks noChangeArrowheads="1"/>
            </p:cNvSpPr>
            <p:nvPr/>
          </p:nvSpPr>
          <p:spPr bwMode="auto">
            <a:xfrm>
              <a:off x="2894315" y="4031393"/>
              <a:ext cx="839749"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前台主管</a:t>
              </a:r>
            </a:p>
          </p:txBody>
        </p:sp>
        <p:sp>
          <p:nvSpPr>
            <p:cNvPr id="19484" name="矩形 100"/>
            <p:cNvSpPr>
              <a:spLocks noChangeArrowheads="1"/>
            </p:cNvSpPr>
            <p:nvPr/>
          </p:nvSpPr>
          <p:spPr bwMode="auto">
            <a:xfrm>
              <a:off x="2904525" y="4442000"/>
              <a:ext cx="839749" cy="244847"/>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维修主管</a:t>
              </a:r>
            </a:p>
          </p:txBody>
        </p:sp>
        <p:grpSp>
          <p:nvGrpSpPr>
            <p:cNvPr id="19487" name="Group 33"/>
            <p:cNvGrpSpPr/>
            <p:nvPr/>
          </p:nvGrpSpPr>
          <p:grpSpPr bwMode="auto">
            <a:xfrm>
              <a:off x="2663319" y="3356992"/>
              <a:ext cx="246309" cy="1915519"/>
              <a:chOff x="701" y="384797"/>
              <a:chExt cx="306384" cy="2838092"/>
            </a:xfrm>
          </p:grpSpPr>
          <p:cxnSp>
            <p:nvCxnSpPr>
              <p:cNvPr id="19506" name="直接箭头连接符 95"/>
              <p:cNvCxnSpPr>
                <a:cxnSpLocks noChangeShapeType="1"/>
              </p:cNvCxnSpPr>
              <p:nvPr/>
            </p:nvCxnSpPr>
            <p:spPr bwMode="auto">
              <a:xfrm>
                <a:off x="18164" y="384797"/>
                <a:ext cx="287334" cy="0"/>
              </a:xfrm>
              <a:prstGeom prst="straightConnector1">
                <a:avLst/>
              </a:prstGeom>
              <a:noFill/>
              <a:ln w="19050">
                <a:solidFill>
                  <a:schemeClr val="tx1"/>
                </a:solidFill>
                <a:round/>
                <a:tailEnd type="arrow" w="med" len="med"/>
              </a:ln>
            </p:spPr>
          </p:cxnSp>
          <p:cxnSp>
            <p:nvCxnSpPr>
              <p:cNvPr id="19507" name="直接箭头连接符 97"/>
              <p:cNvCxnSpPr>
                <a:cxnSpLocks noChangeShapeType="1"/>
              </p:cNvCxnSpPr>
              <p:nvPr/>
            </p:nvCxnSpPr>
            <p:spPr bwMode="auto">
              <a:xfrm>
                <a:off x="701" y="918129"/>
                <a:ext cx="287335" cy="0"/>
              </a:xfrm>
              <a:prstGeom prst="straightConnector1">
                <a:avLst/>
              </a:prstGeom>
              <a:noFill/>
              <a:ln w="19050">
                <a:solidFill>
                  <a:schemeClr val="tx1"/>
                </a:solidFill>
                <a:round/>
                <a:tailEnd type="arrow" w="med" len="med"/>
              </a:ln>
            </p:spPr>
          </p:cxnSp>
          <p:cxnSp>
            <p:nvCxnSpPr>
              <p:cNvPr id="19508" name="直接箭头连接符 99"/>
              <p:cNvCxnSpPr>
                <a:cxnSpLocks noChangeShapeType="1"/>
              </p:cNvCxnSpPr>
              <p:nvPr/>
            </p:nvCxnSpPr>
            <p:spPr bwMode="auto">
              <a:xfrm>
                <a:off x="701" y="1511780"/>
                <a:ext cx="287335" cy="0"/>
              </a:xfrm>
              <a:prstGeom prst="straightConnector1">
                <a:avLst/>
              </a:prstGeom>
              <a:noFill/>
              <a:ln w="19050">
                <a:solidFill>
                  <a:schemeClr val="tx1"/>
                </a:solidFill>
                <a:round/>
                <a:tailEnd type="arrow" w="med" len="med"/>
              </a:ln>
            </p:spPr>
          </p:cxnSp>
          <p:cxnSp>
            <p:nvCxnSpPr>
              <p:cNvPr id="19509" name="直接箭头连接符 101"/>
              <p:cNvCxnSpPr>
                <a:cxnSpLocks noChangeShapeType="1"/>
              </p:cNvCxnSpPr>
              <p:nvPr/>
            </p:nvCxnSpPr>
            <p:spPr bwMode="auto">
              <a:xfrm>
                <a:off x="13401" y="2049307"/>
                <a:ext cx="287335" cy="0"/>
              </a:xfrm>
              <a:prstGeom prst="straightConnector1">
                <a:avLst/>
              </a:prstGeom>
              <a:noFill/>
              <a:ln w="19050">
                <a:solidFill>
                  <a:schemeClr val="tx1"/>
                </a:solidFill>
                <a:round/>
                <a:tailEnd type="arrow" w="med" len="med"/>
              </a:ln>
            </p:spPr>
          </p:cxnSp>
          <p:cxnSp>
            <p:nvCxnSpPr>
              <p:cNvPr id="19511" name="直接箭头连接符 106"/>
              <p:cNvCxnSpPr>
                <a:cxnSpLocks noChangeShapeType="1"/>
              </p:cNvCxnSpPr>
              <p:nvPr/>
            </p:nvCxnSpPr>
            <p:spPr bwMode="auto">
              <a:xfrm>
                <a:off x="19751" y="3222889"/>
                <a:ext cx="287334" cy="0"/>
              </a:xfrm>
              <a:prstGeom prst="straightConnector1">
                <a:avLst/>
              </a:prstGeom>
              <a:noFill/>
              <a:ln w="9525">
                <a:noFill/>
                <a:round/>
              </a:ln>
            </p:spPr>
          </p:cxnSp>
        </p:grpSp>
        <p:sp>
          <p:nvSpPr>
            <p:cNvPr id="19488" name="矩形 118"/>
            <p:cNvSpPr>
              <a:spLocks noChangeArrowheads="1"/>
            </p:cNvSpPr>
            <p:nvPr/>
          </p:nvSpPr>
          <p:spPr bwMode="auto">
            <a:xfrm>
              <a:off x="4341541" y="3262182"/>
              <a:ext cx="839749"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市场主管</a:t>
              </a:r>
            </a:p>
          </p:txBody>
        </p:sp>
        <p:sp>
          <p:nvSpPr>
            <p:cNvPr id="19489" name="矩形 119"/>
            <p:cNvSpPr>
              <a:spLocks noChangeArrowheads="1"/>
            </p:cNvSpPr>
            <p:nvPr/>
          </p:nvSpPr>
          <p:spPr bwMode="auto">
            <a:xfrm>
              <a:off x="4353026" y="3640288"/>
              <a:ext cx="915045" cy="245931"/>
            </a:xfrm>
            <a:prstGeom prst="rect">
              <a:avLst/>
            </a:prstGeom>
            <a:noFill/>
            <a:ln w="9525">
              <a:noFill/>
              <a:miter lim="800000"/>
            </a:ln>
          </p:spPr>
          <p:txBody>
            <a:bodyPr anchor="ctr"/>
            <a:lstStyle/>
            <a:p>
              <a:pPr algn="ctr">
                <a:buFont typeface="Arial" panose="020B0604020202020204" pitchFamily="34" charset="0"/>
                <a:buNone/>
              </a:pPr>
              <a:endParaRPr lang="zh-CN" altLang="en-US" sz="900">
                <a:latin typeface="微软雅黑" pitchFamily="34" charset="-122"/>
                <a:ea typeface="微软雅黑" pitchFamily="34" charset="-122"/>
              </a:endParaRPr>
            </a:p>
          </p:txBody>
        </p:sp>
        <p:cxnSp>
          <p:nvCxnSpPr>
            <p:cNvPr id="19490" name="直接连接符 120"/>
            <p:cNvCxnSpPr>
              <a:cxnSpLocks noChangeShapeType="1"/>
            </p:cNvCxnSpPr>
            <p:nvPr/>
          </p:nvCxnSpPr>
          <p:spPr bwMode="auto">
            <a:xfrm>
              <a:off x="4110546" y="3118091"/>
              <a:ext cx="11486" cy="631620"/>
            </a:xfrm>
            <a:prstGeom prst="line">
              <a:avLst/>
            </a:prstGeom>
            <a:noFill/>
            <a:ln w="9525">
              <a:noFill/>
              <a:round/>
            </a:ln>
          </p:spPr>
        </p:cxnSp>
        <p:cxnSp>
          <p:nvCxnSpPr>
            <p:cNvPr id="19491" name="直接箭头连接符 121"/>
            <p:cNvCxnSpPr>
              <a:cxnSpLocks noChangeShapeType="1"/>
            </p:cNvCxnSpPr>
            <p:nvPr/>
          </p:nvCxnSpPr>
          <p:spPr bwMode="auto">
            <a:xfrm>
              <a:off x="4110546" y="3375939"/>
              <a:ext cx="230995" cy="0"/>
            </a:xfrm>
            <a:prstGeom prst="straightConnector1">
              <a:avLst/>
            </a:prstGeom>
            <a:noFill/>
            <a:ln w="19050">
              <a:solidFill>
                <a:schemeClr val="tx1"/>
              </a:solidFill>
              <a:round/>
              <a:tailEnd type="arrow" w="med" len="med"/>
            </a:ln>
          </p:spPr>
        </p:cxnSp>
        <p:cxnSp>
          <p:nvCxnSpPr>
            <p:cNvPr id="19492" name="直接箭头连接符 122"/>
            <p:cNvCxnSpPr>
              <a:cxnSpLocks noChangeShapeType="1"/>
            </p:cNvCxnSpPr>
            <p:nvPr/>
          </p:nvCxnSpPr>
          <p:spPr bwMode="auto">
            <a:xfrm>
              <a:off x="4110546" y="3741043"/>
              <a:ext cx="230995" cy="0"/>
            </a:xfrm>
            <a:prstGeom prst="straightConnector1">
              <a:avLst/>
            </a:prstGeom>
            <a:noFill/>
            <a:ln w="9525">
              <a:noFill/>
              <a:round/>
            </a:ln>
          </p:spPr>
        </p:cxnSp>
        <p:cxnSp>
          <p:nvCxnSpPr>
            <p:cNvPr id="19493" name="直接连接符 124"/>
            <p:cNvCxnSpPr>
              <a:cxnSpLocks noChangeShapeType="1"/>
            </p:cNvCxnSpPr>
            <p:nvPr/>
          </p:nvCxnSpPr>
          <p:spPr bwMode="auto">
            <a:xfrm>
              <a:off x="5499067" y="3132175"/>
              <a:ext cx="12762" cy="631620"/>
            </a:xfrm>
            <a:prstGeom prst="line">
              <a:avLst/>
            </a:prstGeom>
            <a:noFill/>
            <a:ln w="9525">
              <a:noFill/>
              <a:round/>
            </a:ln>
          </p:spPr>
        </p:cxnSp>
        <p:cxnSp>
          <p:nvCxnSpPr>
            <p:cNvPr id="19494" name="直接箭头连接符 125"/>
            <p:cNvCxnSpPr>
              <a:cxnSpLocks noChangeShapeType="1"/>
            </p:cNvCxnSpPr>
            <p:nvPr/>
          </p:nvCxnSpPr>
          <p:spPr bwMode="auto">
            <a:xfrm>
              <a:off x="5499067" y="3390023"/>
              <a:ext cx="232271" cy="0"/>
            </a:xfrm>
            <a:prstGeom prst="straightConnector1">
              <a:avLst/>
            </a:prstGeom>
            <a:noFill/>
            <a:ln w="19050">
              <a:solidFill>
                <a:schemeClr val="tx1"/>
              </a:solidFill>
              <a:round/>
              <a:tailEnd type="arrow" w="med" len="med"/>
            </a:ln>
          </p:spPr>
        </p:cxnSp>
        <p:cxnSp>
          <p:nvCxnSpPr>
            <p:cNvPr id="19495" name="直接箭头连接符 126"/>
            <p:cNvCxnSpPr>
              <a:cxnSpLocks noChangeShapeType="1"/>
            </p:cNvCxnSpPr>
            <p:nvPr/>
          </p:nvCxnSpPr>
          <p:spPr bwMode="auto">
            <a:xfrm>
              <a:off x="5499067" y="3754044"/>
              <a:ext cx="232271" cy="0"/>
            </a:xfrm>
            <a:prstGeom prst="straightConnector1">
              <a:avLst/>
            </a:prstGeom>
            <a:noFill/>
            <a:ln w="9525">
              <a:noFill/>
              <a:round/>
            </a:ln>
          </p:spPr>
        </p:cxnSp>
        <p:sp>
          <p:nvSpPr>
            <p:cNvPr id="19496" name="矩形 127"/>
            <p:cNvSpPr>
              <a:spLocks noChangeArrowheads="1"/>
            </p:cNvSpPr>
            <p:nvPr/>
          </p:nvSpPr>
          <p:spPr bwMode="auto">
            <a:xfrm>
              <a:off x="5731337" y="3267600"/>
              <a:ext cx="838473"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客服专员</a:t>
              </a:r>
            </a:p>
          </p:txBody>
        </p:sp>
        <p:sp>
          <p:nvSpPr>
            <p:cNvPr id="19497" name="矩形 128"/>
            <p:cNvSpPr>
              <a:spLocks noChangeArrowheads="1"/>
            </p:cNvSpPr>
            <p:nvPr/>
          </p:nvSpPr>
          <p:spPr bwMode="auto">
            <a:xfrm>
              <a:off x="5731337" y="3628370"/>
              <a:ext cx="838472" cy="245931"/>
            </a:xfrm>
            <a:prstGeom prst="rect">
              <a:avLst/>
            </a:prstGeom>
            <a:noFill/>
            <a:ln w="9525">
              <a:noFill/>
              <a:miter lim="800000"/>
            </a:ln>
          </p:spPr>
          <p:txBody>
            <a:bodyPr anchor="ctr"/>
            <a:lstStyle/>
            <a:p>
              <a:pPr algn="ctr">
                <a:buFont typeface="Arial" panose="020B0604020202020204" pitchFamily="34" charset="0"/>
                <a:buNone/>
              </a:pPr>
              <a:endParaRPr lang="zh-CN" altLang="en-US" sz="900">
                <a:latin typeface="微软雅黑" pitchFamily="34" charset="-122"/>
                <a:ea typeface="微软雅黑" pitchFamily="34" charset="-122"/>
              </a:endParaRPr>
            </a:p>
          </p:txBody>
        </p:sp>
        <p:cxnSp>
          <p:nvCxnSpPr>
            <p:cNvPr id="19498" name="直接连接符 129"/>
            <p:cNvCxnSpPr>
              <a:cxnSpLocks noChangeShapeType="1"/>
            </p:cNvCxnSpPr>
            <p:nvPr/>
          </p:nvCxnSpPr>
          <p:spPr bwMode="auto">
            <a:xfrm>
              <a:off x="7062428" y="3143009"/>
              <a:ext cx="12762" cy="1028142"/>
            </a:xfrm>
            <a:prstGeom prst="line">
              <a:avLst/>
            </a:prstGeom>
            <a:noFill/>
            <a:ln w="9525">
              <a:noFill/>
              <a:round/>
            </a:ln>
          </p:spPr>
        </p:cxnSp>
        <p:cxnSp>
          <p:nvCxnSpPr>
            <p:cNvPr id="19499" name="直接箭头连接符 130"/>
            <p:cNvCxnSpPr>
              <a:cxnSpLocks noChangeShapeType="1"/>
            </p:cNvCxnSpPr>
            <p:nvPr/>
          </p:nvCxnSpPr>
          <p:spPr bwMode="auto">
            <a:xfrm>
              <a:off x="7062429" y="3400857"/>
              <a:ext cx="230995" cy="0"/>
            </a:xfrm>
            <a:prstGeom prst="straightConnector1">
              <a:avLst/>
            </a:prstGeom>
            <a:noFill/>
            <a:ln w="19050">
              <a:solidFill>
                <a:schemeClr val="tx1"/>
              </a:solidFill>
              <a:round/>
              <a:tailEnd type="arrow" w="med" len="med"/>
            </a:ln>
          </p:spPr>
        </p:cxnSp>
        <p:cxnSp>
          <p:nvCxnSpPr>
            <p:cNvPr id="19500" name="直接箭头连接符 131"/>
            <p:cNvCxnSpPr>
              <a:cxnSpLocks noChangeShapeType="1"/>
            </p:cNvCxnSpPr>
            <p:nvPr/>
          </p:nvCxnSpPr>
          <p:spPr bwMode="auto">
            <a:xfrm>
              <a:off x="7062429" y="3765962"/>
              <a:ext cx="230995" cy="0"/>
            </a:xfrm>
            <a:prstGeom prst="straightConnector1">
              <a:avLst/>
            </a:prstGeom>
            <a:noFill/>
            <a:ln w="19050">
              <a:solidFill>
                <a:schemeClr val="tx1"/>
              </a:solidFill>
              <a:round/>
              <a:tailEnd type="arrow" w="med" len="med"/>
            </a:ln>
          </p:spPr>
        </p:cxnSp>
        <p:cxnSp>
          <p:nvCxnSpPr>
            <p:cNvPr id="19501" name="直接箭头连接符 132"/>
            <p:cNvCxnSpPr>
              <a:cxnSpLocks noChangeShapeType="1"/>
            </p:cNvCxnSpPr>
            <p:nvPr/>
          </p:nvCxnSpPr>
          <p:spPr bwMode="auto">
            <a:xfrm>
              <a:off x="7075190" y="4171151"/>
              <a:ext cx="230995" cy="0"/>
            </a:xfrm>
            <a:prstGeom prst="straightConnector1">
              <a:avLst/>
            </a:prstGeom>
            <a:noFill/>
            <a:ln w="9525">
              <a:noFill/>
              <a:round/>
            </a:ln>
          </p:spPr>
        </p:cxnSp>
        <p:sp>
          <p:nvSpPr>
            <p:cNvPr id="19502" name="矩形 133"/>
            <p:cNvSpPr>
              <a:spLocks noChangeArrowheads="1"/>
            </p:cNvSpPr>
            <p:nvPr/>
          </p:nvSpPr>
          <p:spPr bwMode="auto">
            <a:xfrm>
              <a:off x="7306185" y="3278434"/>
              <a:ext cx="393074"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会计</a:t>
              </a:r>
            </a:p>
          </p:txBody>
        </p:sp>
        <p:sp>
          <p:nvSpPr>
            <p:cNvPr id="19503" name="矩形 134"/>
            <p:cNvSpPr>
              <a:spLocks noChangeArrowheads="1"/>
            </p:cNvSpPr>
            <p:nvPr/>
          </p:nvSpPr>
          <p:spPr bwMode="auto">
            <a:xfrm>
              <a:off x="7293423" y="3617536"/>
              <a:ext cx="393074" cy="245931"/>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出纳</a:t>
              </a:r>
            </a:p>
          </p:txBody>
        </p:sp>
        <p:sp>
          <p:nvSpPr>
            <p:cNvPr id="19460" name="Line 113"/>
            <p:cNvSpPr>
              <a:spLocks noChangeShapeType="1"/>
            </p:cNvSpPr>
            <p:nvPr/>
          </p:nvSpPr>
          <p:spPr bwMode="auto">
            <a:xfrm>
              <a:off x="2699985" y="3093411"/>
              <a:ext cx="9785" cy="1496988"/>
            </a:xfrm>
            <a:prstGeom prst="line">
              <a:avLst/>
            </a:prstGeom>
            <a:noFill/>
            <a:ln w="28575">
              <a:solidFill>
                <a:schemeClr val="tx1"/>
              </a:solidFill>
              <a:round/>
            </a:ln>
          </p:spPr>
          <p:txBody>
            <a:bodyPr/>
            <a:lstStyle/>
            <a:p>
              <a:endParaRPr lang="zh-CN" altLang="en-US" sz="1100">
                <a:latin typeface="微软雅黑" pitchFamily="34" charset="-122"/>
                <a:ea typeface="微软雅黑" pitchFamily="34" charset="-122"/>
              </a:endParaRPr>
            </a:p>
          </p:txBody>
        </p:sp>
        <p:sp>
          <p:nvSpPr>
            <p:cNvPr id="19461" name="Line 116"/>
            <p:cNvSpPr>
              <a:spLocks noChangeShapeType="1"/>
            </p:cNvSpPr>
            <p:nvPr/>
          </p:nvSpPr>
          <p:spPr bwMode="auto">
            <a:xfrm>
              <a:off x="7050848" y="3144045"/>
              <a:ext cx="0" cy="649429"/>
            </a:xfrm>
            <a:prstGeom prst="line">
              <a:avLst/>
            </a:prstGeom>
            <a:noFill/>
            <a:ln w="28575">
              <a:solidFill>
                <a:schemeClr val="tx1"/>
              </a:solidFill>
              <a:round/>
            </a:ln>
          </p:spPr>
          <p:txBody>
            <a:bodyPr/>
            <a:lstStyle/>
            <a:p>
              <a:endParaRPr lang="zh-CN" altLang="en-US" sz="1100">
                <a:latin typeface="微软雅黑" pitchFamily="34" charset="-122"/>
                <a:ea typeface="微软雅黑" pitchFamily="34" charset="-122"/>
              </a:endParaRPr>
            </a:p>
          </p:txBody>
        </p:sp>
        <p:sp>
          <p:nvSpPr>
            <p:cNvPr id="19462" name="Line 116"/>
            <p:cNvSpPr>
              <a:spLocks noChangeShapeType="1"/>
            </p:cNvSpPr>
            <p:nvPr/>
          </p:nvSpPr>
          <p:spPr bwMode="auto">
            <a:xfrm>
              <a:off x="5532925" y="3144045"/>
              <a:ext cx="0" cy="649429"/>
            </a:xfrm>
            <a:prstGeom prst="line">
              <a:avLst/>
            </a:prstGeom>
            <a:noFill/>
            <a:ln w="28575">
              <a:solidFill>
                <a:schemeClr val="tx1"/>
              </a:solidFill>
              <a:round/>
            </a:ln>
          </p:spPr>
          <p:txBody>
            <a:bodyPr/>
            <a:lstStyle/>
            <a:p>
              <a:endParaRPr lang="zh-CN" altLang="en-US" sz="1100">
                <a:latin typeface="微软雅黑" pitchFamily="34" charset="-122"/>
                <a:ea typeface="微软雅黑" pitchFamily="34" charset="-122"/>
              </a:endParaRPr>
            </a:p>
          </p:txBody>
        </p:sp>
        <p:sp>
          <p:nvSpPr>
            <p:cNvPr id="19463" name="Line 116"/>
            <p:cNvSpPr>
              <a:spLocks noChangeShapeType="1"/>
            </p:cNvSpPr>
            <p:nvPr/>
          </p:nvSpPr>
          <p:spPr bwMode="auto">
            <a:xfrm flipH="1">
              <a:off x="4132162" y="3144485"/>
              <a:ext cx="1545" cy="198571"/>
            </a:xfrm>
            <a:prstGeom prst="line">
              <a:avLst/>
            </a:prstGeom>
            <a:noFill/>
            <a:ln w="28575">
              <a:solidFill>
                <a:schemeClr val="tx1"/>
              </a:solidFill>
              <a:round/>
            </a:ln>
          </p:spPr>
          <p:txBody>
            <a:bodyPr/>
            <a:lstStyle/>
            <a:p>
              <a:endParaRPr lang="zh-CN" altLang="en-US" sz="1100">
                <a:latin typeface="微软雅黑" pitchFamily="34" charset="-122"/>
                <a:ea typeface="微软雅黑" pitchFamily="34" charset="-122"/>
              </a:endParaRPr>
            </a:p>
          </p:txBody>
        </p:sp>
        <p:sp>
          <p:nvSpPr>
            <p:cNvPr id="19465" name="Line 118"/>
            <p:cNvSpPr>
              <a:spLocks noChangeShapeType="1"/>
            </p:cNvSpPr>
            <p:nvPr/>
          </p:nvSpPr>
          <p:spPr bwMode="auto">
            <a:xfrm>
              <a:off x="5532925" y="3793473"/>
              <a:ext cx="233032" cy="0"/>
            </a:xfrm>
            <a:prstGeom prst="line">
              <a:avLst/>
            </a:prstGeom>
            <a:noFill/>
            <a:ln w="9525">
              <a:solidFill>
                <a:schemeClr val="tx1"/>
              </a:solidFill>
              <a:round/>
              <a:tailEnd type="triangle" w="med" len="med"/>
            </a:ln>
          </p:spPr>
          <p:txBody>
            <a:bodyPr/>
            <a:lstStyle/>
            <a:p>
              <a:endParaRPr lang="zh-CN" altLang="en-US" sz="1100">
                <a:latin typeface="微软雅黑" pitchFamily="34" charset="-122"/>
                <a:ea typeface="微软雅黑" pitchFamily="34" charset="-122"/>
              </a:endParaRPr>
            </a:p>
          </p:txBody>
        </p:sp>
        <p:sp>
          <p:nvSpPr>
            <p:cNvPr id="19466" name="Rectangle 119"/>
            <p:cNvSpPr>
              <a:spLocks noChangeArrowheads="1"/>
            </p:cNvSpPr>
            <p:nvPr/>
          </p:nvSpPr>
          <p:spPr bwMode="auto">
            <a:xfrm>
              <a:off x="4365194" y="3693308"/>
              <a:ext cx="817541" cy="249865"/>
            </a:xfrm>
            <a:prstGeom prst="rect">
              <a:avLst/>
            </a:prstGeom>
            <a:noFill/>
            <a:ln w="9525">
              <a:solidFill>
                <a:schemeClr val="tx1"/>
              </a:solidFill>
              <a:miter lim="800000"/>
            </a:ln>
          </p:spPr>
          <p:txBody>
            <a:bodyPr wrap="none" anchor="ctr"/>
            <a:lstStyle/>
            <a:p>
              <a:pPr algn="ctr"/>
              <a:endParaRPr lang="zh-CN" altLang="en-US" sz="1100">
                <a:latin typeface="微软雅黑" pitchFamily="34" charset="-122"/>
                <a:ea typeface="微软雅黑" pitchFamily="34" charset="-122"/>
              </a:endParaRPr>
            </a:p>
          </p:txBody>
        </p:sp>
        <p:sp>
          <p:nvSpPr>
            <p:cNvPr id="19467" name="Rectangle 120"/>
            <p:cNvSpPr>
              <a:spLocks noChangeArrowheads="1"/>
            </p:cNvSpPr>
            <p:nvPr/>
          </p:nvSpPr>
          <p:spPr bwMode="auto">
            <a:xfrm>
              <a:off x="5765957" y="3693308"/>
              <a:ext cx="817541" cy="249865"/>
            </a:xfrm>
            <a:prstGeom prst="rect">
              <a:avLst/>
            </a:prstGeom>
            <a:noFill/>
            <a:ln w="9525" algn="ctr">
              <a:solidFill>
                <a:schemeClr val="tx1"/>
              </a:solidFill>
              <a:miter lim="800000"/>
            </a:ln>
          </p:spPr>
          <p:txBody>
            <a:bodyPr wrap="none" anchor="ctr"/>
            <a:lstStyle/>
            <a:p>
              <a:pPr algn="ctr"/>
              <a:endParaRPr lang="zh-CN" altLang="en-US" sz="1100">
                <a:latin typeface="微软雅黑" pitchFamily="34" charset="-122"/>
                <a:ea typeface="微软雅黑" pitchFamily="34" charset="-122"/>
              </a:endParaRPr>
            </a:p>
          </p:txBody>
        </p:sp>
        <p:sp>
          <p:nvSpPr>
            <p:cNvPr id="19468" name="Rectangle 121"/>
            <p:cNvSpPr>
              <a:spLocks noChangeArrowheads="1"/>
            </p:cNvSpPr>
            <p:nvPr/>
          </p:nvSpPr>
          <p:spPr bwMode="auto">
            <a:xfrm>
              <a:off x="4441295" y="3742840"/>
              <a:ext cx="723275" cy="253916"/>
            </a:xfrm>
            <a:prstGeom prst="rect">
              <a:avLst/>
            </a:prstGeom>
            <a:noFill/>
            <a:ln w="9525" algn="ctr">
              <a:noFill/>
              <a:miter lim="800000"/>
            </a:ln>
          </p:spPr>
          <p:txBody>
            <a:bodyPr wrap="none">
              <a:spAutoFit/>
            </a:bodyPr>
            <a:lstStyle/>
            <a:p>
              <a:pPr algn="ctr"/>
              <a:r>
                <a:rPr lang="zh-CN" altLang="en-US" sz="1000">
                  <a:latin typeface="微软雅黑" pitchFamily="34" charset="-122"/>
                  <a:ea typeface="微软雅黑" pitchFamily="34" charset="-122"/>
                </a:rPr>
                <a:t>市场专员</a:t>
              </a:r>
            </a:p>
          </p:txBody>
        </p:sp>
        <p:sp>
          <p:nvSpPr>
            <p:cNvPr id="19469" name="Rectangle 122"/>
            <p:cNvSpPr>
              <a:spLocks noChangeArrowheads="1"/>
            </p:cNvSpPr>
            <p:nvPr/>
          </p:nvSpPr>
          <p:spPr bwMode="auto">
            <a:xfrm>
              <a:off x="5785410" y="3742840"/>
              <a:ext cx="723275" cy="253916"/>
            </a:xfrm>
            <a:prstGeom prst="rect">
              <a:avLst/>
            </a:prstGeom>
            <a:noFill/>
            <a:ln w="9525" algn="ctr">
              <a:noFill/>
              <a:miter lim="800000"/>
            </a:ln>
          </p:spPr>
          <p:txBody>
            <a:bodyPr wrap="none">
              <a:spAutoFit/>
            </a:bodyPr>
            <a:lstStyle/>
            <a:p>
              <a:pPr algn="ctr"/>
              <a:r>
                <a:rPr lang="zh-CN" altLang="en-US" sz="1000">
                  <a:latin typeface="微软雅黑" pitchFamily="34" charset="-122"/>
                  <a:ea typeface="微软雅黑" pitchFamily="34" charset="-122"/>
                </a:rPr>
                <a:t>行政专员</a:t>
              </a:r>
            </a:p>
          </p:txBody>
        </p:sp>
        <p:cxnSp>
          <p:nvCxnSpPr>
            <p:cNvPr id="2" name="直接箭头连接符 92"/>
            <p:cNvCxnSpPr>
              <a:cxnSpLocks noChangeShapeType="1"/>
            </p:cNvCxnSpPr>
            <p:nvPr/>
          </p:nvCxnSpPr>
          <p:spPr bwMode="auto">
            <a:xfrm>
              <a:off x="1094183" y="4541475"/>
              <a:ext cx="232271" cy="0"/>
            </a:xfrm>
            <a:prstGeom prst="straightConnector1">
              <a:avLst/>
            </a:prstGeom>
            <a:noFill/>
            <a:ln w="19050">
              <a:solidFill>
                <a:schemeClr val="tx1"/>
              </a:solidFill>
              <a:round/>
              <a:tailEnd type="arrow" w="med" len="med"/>
            </a:ln>
          </p:spPr>
        </p:cxnSp>
        <p:sp>
          <p:nvSpPr>
            <p:cNvPr id="3" name="矩形 91"/>
            <p:cNvSpPr>
              <a:spLocks noChangeArrowheads="1"/>
            </p:cNvSpPr>
            <p:nvPr/>
          </p:nvSpPr>
          <p:spPr bwMode="auto">
            <a:xfrm>
              <a:off x="1327546" y="4441581"/>
              <a:ext cx="852303" cy="254048"/>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网销专员</a:t>
              </a:r>
            </a:p>
          </p:txBody>
        </p:sp>
        <p:sp>
          <p:nvSpPr>
            <p:cNvPr id="4" name="Line 117"/>
            <p:cNvSpPr>
              <a:spLocks noChangeShapeType="1"/>
            </p:cNvSpPr>
            <p:nvPr/>
          </p:nvSpPr>
          <p:spPr bwMode="auto">
            <a:xfrm flipH="1">
              <a:off x="4715127" y="3542948"/>
              <a:ext cx="1030" cy="165109"/>
            </a:xfrm>
            <a:prstGeom prst="line">
              <a:avLst/>
            </a:prstGeom>
            <a:noFill/>
            <a:ln w="9525">
              <a:solidFill>
                <a:schemeClr val="tx1"/>
              </a:solidFill>
              <a:round/>
              <a:tailEnd type="triangle" w="med" len="med"/>
            </a:ln>
          </p:spPr>
          <p:txBody>
            <a:bodyPr/>
            <a:lstStyle/>
            <a:p>
              <a:endParaRPr lang="zh-CN" altLang="en-US" sz="1100">
                <a:latin typeface="微软雅黑" pitchFamily="34" charset="-122"/>
                <a:ea typeface="微软雅黑" pitchFamily="34" charset="-122"/>
              </a:endParaRPr>
            </a:p>
          </p:txBody>
        </p:sp>
        <p:cxnSp>
          <p:nvCxnSpPr>
            <p:cNvPr id="5" name="直接箭头连接符 103"/>
            <p:cNvCxnSpPr>
              <a:cxnSpLocks noChangeShapeType="1"/>
            </p:cNvCxnSpPr>
            <p:nvPr/>
          </p:nvCxnSpPr>
          <p:spPr bwMode="auto">
            <a:xfrm>
              <a:off x="3780325" y="4142070"/>
              <a:ext cx="230995" cy="0"/>
            </a:xfrm>
            <a:prstGeom prst="straightConnector1">
              <a:avLst/>
            </a:prstGeom>
            <a:noFill/>
            <a:ln w="19050">
              <a:solidFill>
                <a:schemeClr val="tx1"/>
              </a:solidFill>
              <a:round/>
              <a:tailEnd type="arrow" w="med" len="med"/>
            </a:ln>
          </p:spPr>
        </p:cxnSp>
        <p:cxnSp>
          <p:nvCxnSpPr>
            <p:cNvPr id="6" name="直接箭头连接符 103"/>
            <p:cNvCxnSpPr>
              <a:cxnSpLocks noChangeShapeType="1"/>
            </p:cNvCxnSpPr>
            <p:nvPr/>
          </p:nvCxnSpPr>
          <p:spPr bwMode="auto">
            <a:xfrm>
              <a:off x="3780325" y="4541413"/>
              <a:ext cx="230995" cy="0"/>
            </a:xfrm>
            <a:prstGeom prst="straightConnector1">
              <a:avLst/>
            </a:prstGeom>
            <a:noFill/>
            <a:ln w="19050">
              <a:solidFill>
                <a:schemeClr val="tx1"/>
              </a:solidFill>
              <a:round/>
              <a:tailEnd type="arrow" w="med" len="med"/>
            </a:ln>
          </p:spPr>
        </p:cxnSp>
        <p:sp>
          <p:nvSpPr>
            <p:cNvPr id="7" name="矩形 102"/>
            <p:cNvSpPr>
              <a:spLocks noChangeArrowheads="1"/>
            </p:cNvSpPr>
            <p:nvPr/>
          </p:nvSpPr>
          <p:spPr bwMode="auto">
            <a:xfrm>
              <a:off x="4014410" y="4042338"/>
              <a:ext cx="839748" cy="245930"/>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a:latin typeface="微软雅黑" pitchFamily="34" charset="-122"/>
                  <a:ea typeface="微软雅黑" pitchFamily="34" charset="-122"/>
                </a:rPr>
                <a:t>前台接待员</a:t>
              </a:r>
            </a:p>
          </p:txBody>
        </p:sp>
        <p:sp>
          <p:nvSpPr>
            <p:cNvPr id="8" name="矩形 102"/>
            <p:cNvSpPr>
              <a:spLocks noChangeArrowheads="1"/>
            </p:cNvSpPr>
            <p:nvPr/>
          </p:nvSpPr>
          <p:spPr bwMode="auto">
            <a:xfrm>
              <a:off x="4014410" y="4442122"/>
              <a:ext cx="839748" cy="245930"/>
            </a:xfrm>
            <a:prstGeom prst="rect">
              <a:avLst/>
            </a:prstGeom>
            <a:solidFill>
              <a:schemeClr val="bg1"/>
            </a:solidFill>
            <a:ln w="19050">
              <a:solidFill>
                <a:schemeClr val="tx1"/>
              </a:solidFill>
              <a:miter lim="800000"/>
            </a:ln>
          </p:spPr>
          <p:txBody>
            <a:bodyPr anchor="ctr"/>
            <a:lstStyle/>
            <a:p>
              <a:pPr algn="ctr">
                <a:buFont typeface="Arial" panose="020B0604020202020204" pitchFamily="34" charset="0"/>
                <a:buNone/>
              </a:pPr>
              <a:r>
                <a:rPr lang="zh-CN" altLang="en-US" sz="1000" dirty="0">
                  <a:latin typeface="微软雅黑" pitchFamily="34" charset="-122"/>
                  <a:ea typeface="微软雅黑" pitchFamily="34" charset="-122"/>
                </a:rPr>
                <a:t>维修技师</a:t>
              </a:r>
            </a:p>
          </p:txBody>
        </p:sp>
      </p:grpSp>
      <p:sp>
        <p:nvSpPr>
          <p:cNvPr id="72" name="矩形 3"/>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3. </a:t>
            </a:r>
            <a:r>
              <a:rPr lang="zh-CN" altLang="en-US" sz="2000" b="1" dirty="0" smtClean="0">
                <a:latin typeface="微软雅黑" pitchFamily="34" charset="-122"/>
                <a:ea typeface="微软雅黑" pitchFamily="34" charset="-122"/>
              </a:rPr>
              <a:t>企业性质与内部管理制度</a:t>
            </a:r>
          </a:p>
        </p:txBody>
      </p:sp>
      <p:sp>
        <p:nvSpPr>
          <p:cNvPr id="76" name="TextBox 75"/>
          <p:cNvSpPr txBox="1"/>
          <p:nvPr/>
        </p:nvSpPr>
        <p:spPr>
          <a:xfrm>
            <a:off x="395536" y="5157192"/>
            <a:ext cx="8352928" cy="369332"/>
          </a:xfrm>
          <a:prstGeom prst="rect">
            <a:avLst/>
          </a:prstGeom>
          <a:noFill/>
        </p:spPr>
        <p:txBody>
          <a:bodyPr wrap="square" rtlCol="0">
            <a:spAutoFit/>
          </a:bodyPr>
          <a:lstStyle/>
          <a:p>
            <a:pPr>
              <a:buFont typeface="Wingdings" panose="05000000000000000000" pitchFamily="2" charset="2"/>
              <a:buChar char="Ø"/>
            </a:pPr>
            <a:r>
              <a:rPr lang="zh-CN" altLang="en-US" dirty="0" smtClean="0">
                <a:latin typeface="微软雅黑" panose="020B0503020204020204" pitchFamily="34" charset="-122"/>
                <a:ea typeface="微软雅黑" panose="020B0503020204020204" pitchFamily="34" charset="-122"/>
              </a:rPr>
              <a:t>请分别就组织结构、财务制度、人事制度、激励制度和管理制度进行陈述说明。</a:t>
            </a:r>
            <a:endParaRPr lang="zh-CN" altLang="en-US" dirty="0">
              <a:latin typeface="微软雅黑" panose="020B0503020204020204" pitchFamily="34" charset="-122"/>
              <a:ea typeface="微软雅黑" panose="020B0503020204020204" pitchFamily="34" charset="-122"/>
            </a:endParaRPr>
          </a:p>
        </p:txBody>
      </p:sp>
      <p:sp>
        <p:nvSpPr>
          <p:cNvPr id="70" name="灯片编号占位符 69"/>
          <p:cNvSpPr>
            <a:spLocks noGrp="1"/>
          </p:cNvSpPr>
          <p:nvPr>
            <p:ph type="sldNum" sz="quarter" idx="4"/>
          </p:nvPr>
        </p:nvSpPr>
        <p:spPr/>
        <p:txBody>
          <a:bodyPr/>
          <a:lstStyle/>
          <a:p>
            <a:fld id="{F050765F-0884-4EAD-84A6-4544D6C1E37F}" type="slidenum">
              <a:rPr lang="zh-CN" altLang="en-US" smtClean="0"/>
              <a:pPr/>
              <a:t>8</a:t>
            </a:fld>
            <a:r>
              <a:rPr lang="en-US" altLang="zh-CN" dirty="0" smtClean="0"/>
              <a:t>/26</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矩形 5"/>
          <p:cNvSpPr>
            <a:spLocks noChangeArrowheads="1"/>
          </p:cNvSpPr>
          <p:nvPr/>
        </p:nvSpPr>
        <p:spPr bwMode="auto">
          <a:xfrm>
            <a:off x="251520" y="1124744"/>
            <a:ext cx="8064896" cy="579120"/>
          </a:xfrm>
          <a:prstGeom prst="rect">
            <a:avLst/>
          </a:prstGeom>
          <a:noFill/>
          <a:ln w="9525">
            <a:noFill/>
            <a:miter lim="800000"/>
          </a:ln>
        </p:spPr>
        <p:txBody>
          <a:bodyPr wrap="square">
            <a:spAutoFit/>
          </a:bodyPr>
          <a:lstStyle/>
          <a:p>
            <a:r>
              <a:rPr lang="zh-CN" altLang="en-US" sz="1600" b="1" dirty="0" smtClean="0">
                <a:latin typeface="微软雅黑" pitchFamily="34" charset="-122"/>
                <a:ea typeface="微软雅黑" pitchFamily="34" charset="-122"/>
              </a:rPr>
              <a:t>（在申请区域新能源业务上的社会关系、影响力等，如与当地政府部门、事业单位、大型企业）</a:t>
            </a:r>
          </a:p>
        </p:txBody>
      </p:sp>
      <p:sp>
        <p:nvSpPr>
          <p:cNvPr id="5" name="矩形 3"/>
          <p:cNvSpPr>
            <a:spLocks noChangeArrowheads="1"/>
          </p:cNvSpPr>
          <p:nvPr/>
        </p:nvSpPr>
        <p:spPr bwMode="auto">
          <a:xfrm>
            <a:off x="0" y="719485"/>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4. </a:t>
            </a:r>
            <a:r>
              <a:rPr lang="zh-CN" altLang="en-US" sz="2000" b="1" dirty="0" smtClean="0">
                <a:latin typeface="微软雅黑" pitchFamily="34" charset="-122"/>
                <a:ea typeface="微软雅黑" pitchFamily="34" charset="-122"/>
              </a:rPr>
              <a:t>区域影响力</a:t>
            </a:r>
          </a:p>
        </p:txBody>
      </p:sp>
      <p:sp>
        <p:nvSpPr>
          <p:cNvPr id="6" name="灯片编号占位符 5"/>
          <p:cNvSpPr>
            <a:spLocks noGrp="1"/>
          </p:cNvSpPr>
          <p:nvPr>
            <p:ph type="sldNum" sz="quarter" idx="4"/>
          </p:nvPr>
        </p:nvSpPr>
        <p:spPr/>
        <p:txBody>
          <a:bodyPr/>
          <a:lstStyle/>
          <a:p>
            <a:fld id="{F050765F-0884-4EAD-84A6-4544D6C1E37F}" type="slidenum">
              <a:rPr lang="zh-CN" altLang="en-US" smtClean="0"/>
              <a:pPr/>
              <a:t>9</a:t>
            </a:fld>
            <a:r>
              <a:rPr lang="en-US" altLang="zh-CN" dirty="0" smtClean="0"/>
              <a:t>/26</a:t>
            </a:r>
            <a:endParaRPr lang="zh-CN" altLang="en-US" dirty="0"/>
          </a:p>
        </p:txBody>
      </p:sp>
      <p:sp>
        <p:nvSpPr>
          <p:cNvPr id="7" name="矩形 6"/>
          <p:cNvSpPr>
            <a:spLocks noChangeArrowheads="1"/>
          </p:cNvSpPr>
          <p:nvPr/>
        </p:nvSpPr>
        <p:spPr bwMode="auto">
          <a:xfrm>
            <a:off x="0" y="3789040"/>
            <a:ext cx="9144000" cy="400110"/>
          </a:xfrm>
          <a:prstGeom prst="rect">
            <a:avLst/>
          </a:prstGeom>
          <a:noFill/>
          <a:ln w="9525">
            <a:noFill/>
            <a:miter lim="800000"/>
          </a:ln>
        </p:spPr>
        <p:txBody>
          <a:bodyPr wrap="square">
            <a:spAutoFit/>
          </a:bodyPr>
          <a:lstStyle/>
          <a:p>
            <a:pPr marL="0" lvl="1"/>
            <a:r>
              <a:rPr lang="en-US" altLang="zh-CN" sz="2000" b="1" dirty="0" smtClean="0">
                <a:latin typeface="微软雅黑" pitchFamily="34" charset="-122"/>
                <a:ea typeface="微软雅黑" pitchFamily="34" charset="-122"/>
              </a:rPr>
              <a:t>5. </a:t>
            </a:r>
            <a:r>
              <a:rPr lang="zh-CN" altLang="en-US" sz="2000" b="1" dirty="0" smtClean="0">
                <a:latin typeface="微软雅黑" pitchFamily="34" charset="-122"/>
                <a:ea typeface="微软雅黑" pitchFamily="34" charset="-122"/>
              </a:rPr>
              <a:t>行业经验</a:t>
            </a:r>
          </a:p>
        </p:txBody>
      </p:sp>
      <p:sp>
        <p:nvSpPr>
          <p:cNvPr id="8" name="矩形 5"/>
          <p:cNvSpPr>
            <a:spLocks noChangeArrowheads="1"/>
          </p:cNvSpPr>
          <p:nvPr/>
        </p:nvSpPr>
        <p:spPr bwMode="auto">
          <a:xfrm>
            <a:off x="251520" y="4244578"/>
            <a:ext cx="6264275" cy="336550"/>
          </a:xfrm>
          <a:prstGeom prst="rect">
            <a:avLst/>
          </a:prstGeom>
          <a:noFill/>
          <a:ln w="9525">
            <a:noFill/>
            <a:miter lim="800000"/>
          </a:ln>
        </p:spPr>
        <p:txBody>
          <a:bodyPr>
            <a:spAutoFit/>
          </a:bodyPr>
          <a:lstStyle/>
          <a:p>
            <a:r>
              <a:rPr lang="zh-CN" altLang="en-US" sz="1600" b="1" dirty="0" smtClean="0">
                <a:latin typeface="微软雅黑" pitchFamily="34" charset="-122"/>
                <a:ea typeface="微软雅黑" pitchFamily="34" charset="-122"/>
              </a:rPr>
              <a:t>（公司经营汽车年限，以及团队人员从事汽车行业经验）</a:t>
            </a:r>
            <a:endParaRPr lang="zh-CN" altLang="en-US" sz="16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1467</TotalTime>
  <Words>2469</Words>
  <Application>Microsoft Office PowerPoint</Application>
  <PresentationFormat>全屏显示(4:3)</PresentationFormat>
  <Paragraphs>522</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修改人编号：YG-202150,姓名：彭冬明</cp:lastModifiedBy>
  <cp:revision>527</cp:revision>
  <cp:lastPrinted>2019-12-09T05:07:59Z</cp:lastPrinted>
  <dcterms:created xsi:type="dcterms:W3CDTF">2012-05-16T06:40:00Z</dcterms:created>
  <dcterms:modified xsi:type="dcterms:W3CDTF">2019-12-20T04:35:18Z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